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85" r:id="rId3"/>
    <p:sldId id="286" r:id="rId4"/>
    <p:sldId id="291" r:id="rId5"/>
    <p:sldId id="287" r:id="rId6"/>
    <p:sldId id="288" r:id="rId7"/>
    <p:sldId id="289" r:id="rId8"/>
    <p:sldId id="293" r:id="rId9"/>
    <p:sldId id="292" r:id="rId10"/>
    <p:sldId id="268" r:id="rId11"/>
    <p:sldId id="294" r:id="rId12"/>
    <p:sldId id="296" r:id="rId13"/>
    <p:sldId id="297" r:id="rId14"/>
    <p:sldId id="301" r:id="rId15"/>
    <p:sldId id="295" r:id="rId16"/>
    <p:sldId id="290" r:id="rId17"/>
    <p:sldId id="298" r:id="rId18"/>
    <p:sldId id="299" r:id="rId19"/>
    <p:sldId id="300" r:id="rId20"/>
    <p:sldId id="302" r:id="rId21"/>
    <p:sldId id="303" r:id="rId22"/>
    <p:sldId id="304" r:id="rId23"/>
    <p:sldId id="305" r:id="rId24"/>
    <p:sldId id="306" r:id="rId25"/>
    <p:sldId id="307" r:id="rId26"/>
    <p:sldId id="308" r:id="rId27"/>
    <p:sldId id="309" r:id="rId28"/>
    <p:sldId id="310" r:id="rId29"/>
    <p:sldId id="311" r:id="rId30"/>
    <p:sldId id="260" r:id="rId31"/>
    <p:sldId id="259" r:id="rId32"/>
    <p:sldId id="312" r:id="rId33"/>
    <p:sldId id="313" r:id="rId34"/>
    <p:sldId id="258" r:id="rId35"/>
    <p:sldId id="264" r:id="rId36"/>
    <p:sldId id="265" r:id="rId37"/>
    <p:sldId id="266" r:id="rId38"/>
    <p:sldId id="269" r:id="rId39"/>
    <p:sldId id="31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F88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94"/>
    <p:restoredTop sz="96000"/>
  </p:normalViewPr>
  <p:slideViewPr>
    <p:cSldViewPr snapToGrid="0" snapToObjects="1">
      <p:cViewPr varScale="1">
        <p:scale>
          <a:sx n="70" d="100"/>
          <a:sy n="70" d="100"/>
        </p:scale>
        <p:origin x="192" y="1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4" Type="http://schemas.openxmlformats.org/officeDocument/2006/relationships/image" Target="../media/image5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4" Type="http://schemas.openxmlformats.org/officeDocument/2006/relationships/image" Target="../media/image54.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4918661C-53F2-4052-BDB3-F34C2B136D6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FEF25C2-22A4-4376-95DF-91B04DC5340D}">
      <dgm:prSet/>
      <dgm:spPr/>
      <dgm:t>
        <a:bodyPr/>
        <a:lstStyle/>
        <a:p>
          <a:r>
            <a:rPr lang="en-US" dirty="0"/>
            <a:t>Memories</a:t>
          </a:r>
        </a:p>
      </dgm:t>
    </dgm:pt>
    <dgm:pt modelId="{C0725E54-9C40-4446-B026-CE6DFDBA6D63}" type="parTrans" cxnId="{25BB85D1-4C98-42CA-8619-95804AE2A9CE}">
      <dgm:prSet/>
      <dgm:spPr/>
      <dgm:t>
        <a:bodyPr/>
        <a:lstStyle/>
        <a:p>
          <a:endParaRPr lang="en-US"/>
        </a:p>
      </dgm:t>
    </dgm:pt>
    <dgm:pt modelId="{9292806B-EA18-4C5A-B0A2-0B86C4880D3E}" type="sibTrans" cxnId="{25BB85D1-4C98-42CA-8619-95804AE2A9CE}">
      <dgm:prSet/>
      <dgm:spPr/>
      <dgm:t>
        <a:bodyPr/>
        <a:lstStyle/>
        <a:p>
          <a:endParaRPr lang="en-US"/>
        </a:p>
      </dgm:t>
    </dgm:pt>
    <dgm:pt modelId="{D40E7409-77AC-4FDE-9029-B3B9B0E0A51D}">
      <dgm:prSet/>
      <dgm:spPr/>
      <dgm:t>
        <a:bodyPr/>
        <a:lstStyle/>
        <a:p>
          <a:r>
            <a:rPr lang="en-US" dirty="0"/>
            <a:t>Letters</a:t>
          </a:r>
        </a:p>
      </dgm:t>
    </dgm:pt>
    <dgm:pt modelId="{67C80BF7-E889-4EFF-85B7-0FDFEC31E870}" type="parTrans" cxnId="{33BC4777-456B-46DA-BBAC-7A3E97131DFF}">
      <dgm:prSet/>
      <dgm:spPr/>
      <dgm:t>
        <a:bodyPr/>
        <a:lstStyle/>
        <a:p>
          <a:endParaRPr lang="en-US"/>
        </a:p>
      </dgm:t>
    </dgm:pt>
    <dgm:pt modelId="{A2B02B80-89AC-4911-9208-DA535904CE73}" type="sibTrans" cxnId="{33BC4777-456B-46DA-BBAC-7A3E97131DFF}">
      <dgm:prSet/>
      <dgm:spPr/>
      <dgm:t>
        <a:bodyPr/>
        <a:lstStyle/>
        <a:p>
          <a:endParaRPr lang="en-US"/>
        </a:p>
      </dgm:t>
    </dgm:pt>
    <dgm:pt modelId="{2ED10DB5-C665-47D3-B27C-B82666079078}">
      <dgm:prSet/>
      <dgm:spPr/>
      <dgm:t>
        <a:bodyPr/>
        <a:lstStyle/>
        <a:p>
          <a:r>
            <a:rPr lang="en-US" dirty="0"/>
            <a:t>Steam of consciousness</a:t>
          </a:r>
        </a:p>
      </dgm:t>
    </dgm:pt>
    <dgm:pt modelId="{34C916A7-A669-4FF7-93A5-667F168CE584}" type="parTrans" cxnId="{686D635E-8D8B-4840-9C8C-6CAE342857B1}">
      <dgm:prSet/>
      <dgm:spPr/>
      <dgm:t>
        <a:bodyPr/>
        <a:lstStyle/>
        <a:p>
          <a:endParaRPr lang="en-US"/>
        </a:p>
      </dgm:t>
    </dgm:pt>
    <dgm:pt modelId="{DC1B29AF-7C86-4895-9887-F93497E0C5C8}" type="sibTrans" cxnId="{686D635E-8D8B-4840-9C8C-6CAE342857B1}">
      <dgm:prSet/>
      <dgm:spPr/>
      <dgm:t>
        <a:bodyPr/>
        <a:lstStyle/>
        <a:p>
          <a:endParaRPr lang="en-US"/>
        </a:p>
      </dgm:t>
    </dgm:pt>
    <dgm:pt modelId="{C2DED1F5-EF1F-46E6-B368-331D74C9C329}">
      <dgm:prSet/>
      <dgm:spPr/>
      <dgm:t>
        <a:bodyPr/>
        <a:lstStyle/>
        <a:p>
          <a:r>
            <a:rPr lang="en-US" dirty="0"/>
            <a:t>Free indirect discourse (Narration blurs with a subject’s thought—specifically Irene’s thoughts and feelings)</a:t>
          </a:r>
        </a:p>
      </dgm:t>
    </dgm:pt>
    <dgm:pt modelId="{5075502E-5B5A-4F15-A984-9BF2762BEE80}" type="parTrans" cxnId="{D5ED8849-A061-43BF-A6AE-E1F6711A5A12}">
      <dgm:prSet/>
      <dgm:spPr/>
      <dgm:t>
        <a:bodyPr/>
        <a:lstStyle/>
        <a:p>
          <a:endParaRPr lang="en-US"/>
        </a:p>
      </dgm:t>
    </dgm:pt>
    <dgm:pt modelId="{B6E6F973-DE5D-41FE-8473-4D55AEC57527}" type="sibTrans" cxnId="{D5ED8849-A061-43BF-A6AE-E1F6711A5A12}">
      <dgm:prSet/>
      <dgm:spPr/>
      <dgm:t>
        <a:bodyPr/>
        <a:lstStyle/>
        <a:p>
          <a:endParaRPr lang="en-US"/>
        </a:p>
      </dgm:t>
    </dgm:pt>
    <dgm:pt modelId="{2A1E28E6-1E59-4EB2-810F-0E782F1FE71D}" type="pres">
      <dgm:prSet presAssocID="{4918661C-53F2-4052-BDB3-F34C2B136D64}" presName="root" presStyleCnt="0">
        <dgm:presLayoutVars>
          <dgm:dir/>
          <dgm:resizeHandles val="exact"/>
        </dgm:presLayoutVars>
      </dgm:prSet>
      <dgm:spPr/>
    </dgm:pt>
    <dgm:pt modelId="{E8280199-E4EB-46EF-A6D1-FEB0534E625B}" type="pres">
      <dgm:prSet presAssocID="{6FEF25C2-22A4-4376-95DF-91B04DC5340D}" presName="compNode" presStyleCnt="0"/>
      <dgm:spPr/>
    </dgm:pt>
    <dgm:pt modelId="{AB5748F4-C140-4A03-B06C-06348111A8C3}" type="pres">
      <dgm:prSet presAssocID="{6FEF25C2-22A4-4376-95DF-91B04DC5340D}" presName="bgRect" presStyleLbl="bgShp" presStyleIdx="0" presStyleCnt="4"/>
      <dgm:spPr/>
    </dgm:pt>
    <dgm:pt modelId="{AD058A1A-D133-4431-A7AC-AB552B73DB77}" type="pres">
      <dgm:prSet presAssocID="{6FEF25C2-22A4-4376-95DF-91B04DC5340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mages"/>
        </a:ext>
      </dgm:extLst>
    </dgm:pt>
    <dgm:pt modelId="{6896F24D-870F-4C7A-A38D-6156F2A9B41D}" type="pres">
      <dgm:prSet presAssocID="{6FEF25C2-22A4-4376-95DF-91B04DC5340D}" presName="spaceRect" presStyleCnt="0"/>
      <dgm:spPr/>
    </dgm:pt>
    <dgm:pt modelId="{97989C18-F306-44EB-B10D-A92EFE8817EB}" type="pres">
      <dgm:prSet presAssocID="{6FEF25C2-22A4-4376-95DF-91B04DC5340D}" presName="parTx" presStyleLbl="revTx" presStyleIdx="0" presStyleCnt="4">
        <dgm:presLayoutVars>
          <dgm:chMax val="0"/>
          <dgm:chPref val="0"/>
        </dgm:presLayoutVars>
      </dgm:prSet>
      <dgm:spPr/>
    </dgm:pt>
    <dgm:pt modelId="{C49FF975-22B7-4497-9F28-00CCDDE8BB6E}" type="pres">
      <dgm:prSet presAssocID="{9292806B-EA18-4C5A-B0A2-0B86C4880D3E}" presName="sibTrans" presStyleCnt="0"/>
      <dgm:spPr/>
    </dgm:pt>
    <dgm:pt modelId="{FED249FA-4FB4-43A0-AF6A-D7ACA58211F0}" type="pres">
      <dgm:prSet presAssocID="{D40E7409-77AC-4FDE-9029-B3B9B0E0A51D}" presName="compNode" presStyleCnt="0"/>
      <dgm:spPr/>
    </dgm:pt>
    <dgm:pt modelId="{2D3B7CA7-BDEA-4EA5-BC8B-3432D77F27E1}" type="pres">
      <dgm:prSet presAssocID="{D40E7409-77AC-4FDE-9029-B3B9B0E0A51D}" presName="bgRect" presStyleLbl="bgShp" presStyleIdx="1" presStyleCnt="4"/>
      <dgm:spPr/>
    </dgm:pt>
    <dgm:pt modelId="{50764CA2-9B48-4D05-8C3A-0DA4E7D6B7B3}" type="pres">
      <dgm:prSet presAssocID="{D40E7409-77AC-4FDE-9029-B3B9B0E0A51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ilbox"/>
        </a:ext>
      </dgm:extLst>
    </dgm:pt>
    <dgm:pt modelId="{CD3AD1BC-6795-4A31-BB35-C57ABD69AF92}" type="pres">
      <dgm:prSet presAssocID="{D40E7409-77AC-4FDE-9029-B3B9B0E0A51D}" presName="spaceRect" presStyleCnt="0"/>
      <dgm:spPr/>
    </dgm:pt>
    <dgm:pt modelId="{147F7A89-CFE2-4AB5-955E-199FB8CC1D54}" type="pres">
      <dgm:prSet presAssocID="{D40E7409-77AC-4FDE-9029-B3B9B0E0A51D}" presName="parTx" presStyleLbl="revTx" presStyleIdx="1" presStyleCnt="4">
        <dgm:presLayoutVars>
          <dgm:chMax val="0"/>
          <dgm:chPref val="0"/>
        </dgm:presLayoutVars>
      </dgm:prSet>
      <dgm:spPr/>
    </dgm:pt>
    <dgm:pt modelId="{061162F7-12F7-4F5B-BE6F-7621AB86D5FA}" type="pres">
      <dgm:prSet presAssocID="{A2B02B80-89AC-4911-9208-DA535904CE73}" presName="sibTrans" presStyleCnt="0"/>
      <dgm:spPr/>
    </dgm:pt>
    <dgm:pt modelId="{6BB86826-D619-4F2B-B06E-14FBC4A33106}" type="pres">
      <dgm:prSet presAssocID="{2ED10DB5-C665-47D3-B27C-B82666079078}" presName="compNode" presStyleCnt="0"/>
      <dgm:spPr/>
    </dgm:pt>
    <dgm:pt modelId="{544C2584-1553-4F9D-B921-EFF1C0BD5E72}" type="pres">
      <dgm:prSet presAssocID="{2ED10DB5-C665-47D3-B27C-B82666079078}" presName="bgRect" presStyleLbl="bgShp" presStyleIdx="2" presStyleCnt="4"/>
      <dgm:spPr/>
    </dgm:pt>
    <dgm:pt modelId="{FC95EF43-A952-4498-B2F0-D3B58DF5DCF7}" type="pres">
      <dgm:prSet presAssocID="{2ED10DB5-C665-47D3-B27C-B8266607907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isconnected"/>
        </a:ext>
      </dgm:extLst>
    </dgm:pt>
    <dgm:pt modelId="{B4F00602-6B5F-4676-A152-4087CDBFFE25}" type="pres">
      <dgm:prSet presAssocID="{2ED10DB5-C665-47D3-B27C-B82666079078}" presName="spaceRect" presStyleCnt="0"/>
      <dgm:spPr/>
    </dgm:pt>
    <dgm:pt modelId="{184F2DA2-BDFE-4321-99AF-2C033ABD51D7}" type="pres">
      <dgm:prSet presAssocID="{2ED10DB5-C665-47D3-B27C-B82666079078}" presName="parTx" presStyleLbl="revTx" presStyleIdx="2" presStyleCnt="4">
        <dgm:presLayoutVars>
          <dgm:chMax val="0"/>
          <dgm:chPref val="0"/>
        </dgm:presLayoutVars>
      </dgm:prSet>
      <dgm:spPr/>
    </dgm:pt>
    <dgm:pt modelId="{6F6B8AFD-F6F2-40F0-8218-F5C3A4BC19D7}" type="pres">
      <dgm:prSet presAssocID="{DC1B29AF-7C86-4895-9887-F93497E0C5C8}" presName="sibTrans" presStyleCnt="0"/>
      <dgm:spPr/>
    </dgm:pt>
    <dgm:pt modelId="{40E70A02-E539-48E8-8300-A86FF2333489}" type="pres">
      <dgm:prSet presAssocID="{C2DED1F5-EF1F-46E6-B368-331D74C9C329}" presName="compNode" presStyleCnt="0"/>
      <dgm:spPr/>
    </dgm:pt>
    <dgm:pt modelId="{1A7746CB-891A-45F4-AA5B-3698E79B32AB}" type="pres">
      <dgm:prSet presAssocID="{C2DED1F5-EF1F-46E6-B368-331D74C9C329}" presName="bgRect" presStyleLbl="bgShp" presStyleIdx="3" presStyleCnt="4"/>
      <dgm:spPr/>
    </dgm:pt>
    <dgm:pt modelId="{1627338E-C08D-4318-B6C0-43AA5C9D493F}" type="pres">
      <dgm:prSet presAssocID="{C2DED1F5-EF1F-46E6-B368-331D74C9C32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hought bubble"/>
        </a:ext>
      </dgm:extLst>
    </dgm:pt>
    <dgm:pt modelId="{BAD80443-F7A9-410B-9754-0379F3BAF5C0}" type="pres">
      <dgm:prSet presAssocID="{C2DED1F5-EF1F-46E6-B368-331D74C9C329}" presName="spaceRect" presStyleCnt="0"/>
      <dgm:spPr/>
    </dgm:pt>
    <dgm:pt modelId="{0DF16A22-0A5F-4465-AF44-FC4DC4F88FEA}" type="pres">
      <dgm:prSet presAssocID="{C2DED1F5-EF1F-46E6-B368-331D74C9C329}" presName="parTx" presStyleLbl="revTx" presStyleIdx="3" presStyleCnt="4">
        <dgm:presLayoutVars>
          <dgm:chMax val="0"/>
          <dgm:chPref val="0"/>
        </dgm:presLayoutVars>
      </dgm:prSet>
      <dgm:spPr/>
    </dgm:pt>
  </dgm:ptLst>
  <dgm:cxnLst>
    <dgm:cxn modelId="{D5ED8849-A061-43BF-A6AE-E1F6711A5A12}" srcId="{4918661C-53F2-4052-BDB3-F34C2B136D64}" destId="{C2DED1F5-EF1F-46E6-B368-331D74C9C329}" srcOrd="3" destOrd="0" parTransId="{5075502E-5B5A-4F15-A984-9BF2762BEE80}" sibTransId="{B6E6F973-DE5D-41FE-8473-4D55AEC57527}"/>
    <dgm:cxn modelId="{BAEB1E4E-FF07-4A46-9798-634AAAE3C36A}" type="presOf" srcId="{4918661C-53F2-4052-BDB3-F34C2B136D64}" destId="{2A1E28E6-1E59-4EB2-810F-0E782F1FE71D}" srcOrd="0" destOrd="0" presId="urn:microsoft.com/office/officeart/2018/2/layout/IconVerticalSolidList"/>
    <dgm:cxn modelId="{686D635E-8D8B-4840-9C8C-6CAE342857B1}" srcId="{4918661C-53F2-4052-BDB3-F34C2B136D64}" destId="{2ED10DB5-C665-47D3-B27C-B82666079078}" srcOrd="2" destOrd="0" parTransId="{34C916A7-A669-4FF7-93A5-667F168CE584}" sibTransId="{DC1B29AF-7C86-4895-9887-F93497E0C5C8}"/>
    <dgm:cxn modelId="{33987662-04D0-4F18-BF09-3DF642C13E02}" type="presOf" srcId="{2ED10DB5-C665-47D3-B27C-B82666079078}" destId="{184F2DA2-BDFE-4321-99AF-2C033ABD51D7}" srcOrd="0" destOrd="0" presId="urn:microsoft.com/office/officeart/2018/2/layout/IconVerticalSolidList"/>
    <dgm:cxn modelId="{33BC4777-456B-46DA-BBAC-7A3E97131DFF}" srcId="{4918661C-53F2-4052-BDB3-F34C2B136D64}" destId="{D40E7409-77AC-4FDE-9029-B3B9B0E0A51D}" srcOrd="1" destOrd="0" parTransId="{67C80BF7-E889-4EFF-85B7-0FDFEC31E870}" sibTransId="{A2B02B80-89AC-4911-9208-DA535904CE73}"/>
    <dgm:cxn modelId="{F13E6ABD-AF4A-4505-B829-129FA98B8928}" type="presOf" srcId="{C2DED1F5-EF1F-46E6-B368-331D74C9C329}" destId="{0DF16A22-0A5F-4465-AF44-FC4DC4F88FEA}" srcOrd="0" destOrd="0" presId="urn:microsoft.com/office/officeart/2018/2/layout/IconVerticalSolidList"/>
    <dgm:cxn modelId="{73CFA3C5-2632-442F-98C7-5C2928F3D384}" type="presOf" srcId="{D40E7409-77AC-4FDE-9029-B3B9B0E0A51D}" destId="{147F7A89-CFE2-4AB5-955E-199FB8CC1D54}" srcOrd="0" destOrd="0" presId="urn:microsoft.com/office/officeart/2018/2/layout/IconVerticalSolidList"/>
    <dgm:cxn modelId="{506CBFCC-3A5D-4C0E-8182-ACE487A02C11}" type="presOf" srcId="{6FEF25C2-22A4-4376-95DF-91B04DC5340D}" destId="{97989C18-F306-44EB-B10D-A92EFE8817EB}" srcOrd="0" destOrd="0" presId="urn:microsoft.com/office/officeart/2018/2/layout/IconVerticalSolidList"/>
    <dgm:cxn modelId="{25BB85D1-4C98-42CA-8619-95804AE2A9CE}" srcId="{4918661C-53F2-4052-BDB3-F34C2B136D64}" destId="{6FEF25C2-22A4-4376-95DF-91B04DC5340D}" srcOrd="0" destOrd="0" parTransId="{C0725E54-9C40-4446-B026-CE6DFDBA6D63}" sibTransId="{9292806B-EA18-4C5A-B0A2-0B86C4880D3E}"/>
    <dgm:cxn modelId="{9B2CB605-9FFA-4941-8810-CA160752EB73}" type="presParOf" srcId="{2A1E28E6-1E59-4EB2-810F-0E782F1FE71D}" destId="{E8280199-E4EB-46EF-A6D1-FEB0534E625B}" srcOrd="0" destOrd="0" presId="urn:microsoft.com/office/officeart/2018/2/layout/IconVerticalSolidList"/>
    <dgm:cxn modelId="{A09B9329-83B4-4BC1-BA79-BD6127E9CB75}" type="presParOf" srcId="{E8280199-E4EB-46EF-A6D1-FEB0534E625B}" destId="{AB5748F4-C140-4A03-B06C-06348111A8C3}" srcOrd="0" destOrd="0" presId="urn:microsoft.com/office/officeart/2018/2/layout/IconVerticalSolidList"/>
    <dgm:cxn modelId="{560F7514-FC46-4389-B092-4268365ECE88}" type="presParOf" srcId="{E8280199-E4EB-46EF-A6D1-FEB0534E625B}" destId="{AD058A1A-D133-4431-A7AC-AB552B73DB77}" srcOrd="1" destOrd="0" presId="urn:microsoft.com/office/officeart/2018/2/layout/IconVerticalSolidList"/>
    <dgm:cxn modelId="{541EE280-EAA3-46A2-8EF4-458301C5EA4D}" type="presParOf" srcId="{E8280199-E4EB-46EF-A6D1-FEB0534E625B}" destId="{6896F24D-870F-4C7A-A38D-6156F2A9B41D}" srcOrd="2" destOrd="0" presId="urn:microsoft.com/office/officeart/2018/2/layout/IconVerticalSolidList"/>
    <dgm:cxn modelId="{B3EA8D14-B7EA-433E-889C-77E8C6A2038B}" type="presParOf" srcId="{E8280199-E4EB-46EF-A6D1-FEB0534E625B}" destId="{97989C18-F306-44EB-B10D-A92EFE8817EB}" srcOrd="3" destOrd="0" presId="urn:microsoft.com/office/officeart/2018/2/layout/IconVerticalSolidList"/>
    <dgm:cxn modelId="{01C2E0CE-A034-465F-B1CA-9E348C24AC04}" type="presParOf" srcId="{2A1E28E6-1E59-4EB2-810F-0E782F1FE71D}" destId="{C49FF975-22B7-4497-9F28-00CCDDE8BB6E}" srcOrd="1" destOrd="0" presId="urn:microsoft.com/office/officeart/2018/2/layout/IconVerticalSolidList"/>
    <dgm:cxn modelId="{AC6DAD2B-C0A6-4807-9C72-5939B4238C4D}" type="presParOf" srcId="{2A1E28E6-1E59-4EB2-810F-0E782F1FE71D}" destId="{FED249FA-4FB4-43A0-AF6A-D7ACA58211F0}" srcOrd="2" destOrd="0" presId="urn:microsoft.com/office/officeart/2018/2/layout/IconVerticalSolidList"/>
    <dgm:cxn modelId="{7D4C0DBF-926A-408F-95CA-48B28737FAE1}" type="presParOf" srcId="{FED249FA-4FB4-43A0-AF6A-D7ACA58211F0}" destId="{2D3B7CA7-BDEA-4EA5-BC8B-3432D77F27E1}" srcOrd="0" destOrd="0" presId="urn:microsoft.com/office/officeart/2018/2/layout/IconVerticalSolidList"/>
    <dgm:cxn modelId="{F4BD2807-619B-4C47-9DD9-0F6B0C0DB789}" type="presParOf" srcId="{FED249FA-4FB4-43A0-AF6A-D7ACA58211F0}" destId="{50764CA2-9B48-4D05-8C3A-0DA4E7D6B7B3}" srcOrd="1" destOrd="0" presId="urn:microsoft.com/office/officeart/2018/2/layout/IconVerticalSolidList"/>
    <dgm:cxn modelId="{E64D5D4E-79D1-496F-B622-006984C8172D}" type="presParOf" srcId="{FED249FA-4FB4-43A0-AF6A-D7ACA58211F0}" destId="{CD3AD1BC-6795-4A31-BB35-C57ABD69AF92}" srcOrd="2" destOrd="0" presId="urn:microsoft.com/office/officeart/2018/2/layout/IconVerticalSolidList"/>
    <dgm:cxn modelId="{9A6764FB-8CD5-4CA8-8AF6-C5874FB15196}" type="presParOf" srcId="{FED249FA-4FB4-43A0-AF6A-D7ACA58211F0}" destId="{147F7A89-CFE2-4AB5-955E-199FB8CC1D54}" srcOrd="3" destOrd="0" presId="urn:microsoft.com/office/officeart/2018/2/layout/IconVerticalSolidList"/>
    <dgm:cxn modelId="{9C57CDA9-CCBA-4DF4-9871-71DDAB60D41B}" type="presParOf" srcId="{2A1E28E6-1E59-4EB2-810F-0E782F1FE71D}" destId="{061162F7-12F7-4F5B-BE6F-7621AB86D5FA}" srcOrd="3" destOrd="0" presId="urn:microsoft.com/office/officeart/2018/2/layout/IconVerticalSolidList"/>
    <dgm:cxn modelId="{38661FFF-8CBB-42B6-9513-94E65CC1FDC1}" type="presParOf" srcId="{2A1E28E6-1E59-4EB2-810F-0E782F1FE71D}" destId="{6BB86826-D619-4F2B-B06E-14FBC4A33106}" srcOrd="4" destOrd="0" presId="urn:microsoft.com/office/officeart/2018/2/layout/IconVerticalSolidList"/>
    <dgm:cxn modelId="{F552642D-D87C-4EF9-BBD5-2B13D3227094}" type="presParOf" srcId="{6BB86826-D619-4F2B-B06E-14FBC4A33106}" destId="{544C2584-1553-4F9D-B921-EFF1C0BD5E72}" srcOrd="0" destOrd="0" presId="urn:microsoft.com/office/officeart/2018/2/layout/IconVerticalSolidList"/>
    <dgm:cxn modelId="{09156FA1-E6C9-468A-8B8E-E7B62E24E3C8}" type="presParOf" srcId="{6BB86826-D619-4F2B-B06E-14FBC4A33106}" destId="{FC95EF43-A952-4498-B2F0-D3B58DF5DCF7}" srcOrd="1" destOrd="0" presId="urn:microsoft.com/office/officeart/2018/2/layout/IconVerticalSolidList"/>
    <dgm:cxn modelId="{E3DE54C4-8855-493C-8ACC-864CA1CE064B}" type="presParOf" srcId="{6BB86826-D619-4F2B-B06E-14FBC4A33106}" destId="{B4F00602-6B5F-4676-A152-4087CDBFFE25}" srcOrd="2" destOrd="0" presId="urn:microsoft.com/office/officeart/2018/2/layout/IconVerticalSolidList"/>
    <dgm:cxn modelId="{4DAE2F85-4AE7-4AE2-A0CA-4C19B4A4D80C}" type="presParOf" srcId="{6BB86826-D619-4F2B-B06E-14FBC4A33106}" destId="{184F2DA2-BDFE-4321-99AF-2C033ABD51D7}" srcOrd="3" destOrd="0" presId="urn:microsoft.com/office/officeart/2018/2/layout/IconVerticalSolidList"/>
    <dgm:cxn modelId="{D5225BD4-1BD0-42CC-82C3-727CEBEEEFA6}" type="presParOf" srcId="{2A1E28E6-1E59-4EB2-810F-0E782F1FE71D}" destId="{6F6B8AFD-F6F2-40F0-8218-F5C3A4BC19D7}" srcOrd="5" destOrd="0" presId="urn:microsoft.com/office/officeart/2018/2/layout/IconVerticalSolidList"/>
    <dgm:cxn modelId="{53A5584C-FAE9-4B2E-A1B5-357466F0A7C6}" type="presParOf" srcId="{2A1E28E6-1E59-4EB2-810F-0E782F1FE71D}" destId="{40E70A02-E539-48E8-8300-A86FF2333489}" srcOrd="6" destOrd="0" presId="urn:microsoft.com/office/officeart/2018/2/layout/IconVerticalSolidList"/>
    <dgm:cxn modelId="{FAFBF5F1-810E-4A43-BB36-DBB2A7148B72}" type="presParOf" srcId="{40E70A02-E539-48E8-8300-A86FF2333489}" destId="{1A7746CB-891A-45F4-AA5B-3698E79B32AB}" srcOrd="0" destOrd="0" presId="urn:microsoft.com/office/officeart/2018/2/layout/IconVerticalSolidList"/>
    <dgm:cxn modelId="{ABE8B065-FF84-4CCD-A6AB-E6B4BC2AEAA4}" type="presParOf" srcId="{40E70A02-E539-48E8-8300-A86FF2333489}" destId="{1627338E-C08D-4318-B6C0-43AA5C9D493F}" srcOrd="1" destOrd="0" presId="urn:microsoft.com/office/officeart/2018/2/layout/IconVerticalSolidList"/>
    <dgm:cxn modelId="{4137F6D3-F4A5-43E1-B579-1CF403E48109}" type="presParOf" srcId="{40E70A02-E539-48E8-8300-A86FF2333489}" destId="{BAD80443-F7A9-410B-9754-0379F3BAF5C0}" srcOrd="2" destOrd="0" presId="urn:microsoft.com/office/officeart/2018/2/layout/IconVerticalSolidList"/>
    <dgm:cxn modelId="{A080AC9C-8D9C-417C-B56F-B1A5EA525DD4}" type="presParOf" srcId="{40E70A02-E539-48E8-8300-A86FF2333489}" destId="{0DF16A22-0A5F-4465-AF44-FC4DC4F88FE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C1DDC0-B45F-4546-8E1E-DF6A32A11056}" type="doc">
      <dgm:prSet loTypeId="urn:microsoft.com/office/officeart/2018/5/layout/IconLeaf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76C3547C-521A-4528-B054-F3B25420617C}">
      <dgm:prSet/>
      <dgm:spPr/>
      <dgm:t>
        <a:bodyPr/>
        <a:lstStyle/>
        <a:p>
          <a:pPr>
            <a:defRPr cap="all"/>
          </a:pPr>
          <a:r>
            <a:rPr lang="en-US" dirty="0"/>
            <a:t>Social Experiences</a:t>
          </a:r>
        </a:p>
      </dgm:t>
    </dgm:pt>
    <dgm:pt modelId="{1A29E445-EB83-467F-9B52-CBCEA66F74E9}" type="parTrans" cxnId="{A8BD3A54-3BE7-4223-B56C-815CB8C9B50E}">
      <dgm:prSet/>
      <dgm:spPr/>
      <dgm:t>
        <a:bodyPr/>
        <a:lstStyle/>
        <a:p>
          <a:endParaRPr lang="en-US"/>
        </a:p>
      </dgm:t>
    </dgm:pt>
    <dgm:pt modelId="{96D7904E-3F66-42AE-BBF8-F3A86EBD679D}" type="sibTrans" cxnId="{A8BD3A54-3BE7-4223-B56C-815CB8C9B50E}">
      <dgm:prSet/>
      <dgm:spPr/>
      <dgm:t>
        <a:bodyPr/>
        <a:lstStyle/>
        <a:p>
          <a:endParaRPr lang="en-US"/>
        </a:p>
      </dgm:t>
    </dgm:pt>
    <dgm:pt modelId="{CE69DB3A-8687-45F9-8D6F-5DA8EC624504}">
      <dgm:prSet/>
      <dgm:spPr/>
      <dgm:t>
        <a:bodyPr/>
        <a:lstStyle/>
        <a:p>
          <a:pPr>
            <a:defRPr cap="all"/>
          </a:pPr>
          <a:r>
            <a:rPr lang="en-US" dirty="0"/>
            <a:t>Social Expectations</a:t>
          </a:r>
        </a:p>
      </dgm:t>
    </dgm:pt>
    <dgm:pt modelId="{2A3755C8-7068-42FA-9725-B28218A8E137}" type="parTrans" cxnId="{6E9F162C-A24B-4BCA-93FC-FF8625A49E25}">
      <dgm:prSet/>
      <dgm:spPr/>
      <dgm:t>
        <a:bodyPr/>
        <a:lstStyle/>
        <a:p>
          <a:endParaRPr lang="en-US"/>
        </a:p>
      </dgm:t>
    </dgm:pt>
    <dgm:pt modelId="{2878BAC2-7708-4685-9003-A2BF0496F0E5}" type="sibTrans" cxnId="{6E9F162C-A24B-4BCA-93FC-FF8625A49E25}">
      <dgm:prSet/>
      <dgm:spPr/>
      <dgm:t>
        <a:bodyPr/>
        <a:lstStyle/>
        <a:p>
          <a:endParaRPr lang="en-US"/>
        </a:p>
      </dgm:t>
    </dgm:pt>
    <dgm:pt modelId="{1E2A9026-A626-4E59-BED3-EFDE51E8926D}" type="pres">
      <dgm:prSet presAssocID="{EBC1DDC0-B45F-4546-8E1E-DF6A32A11056}" presName="root" presStyleCnt="0">
        <dgm:presLayoutVars>
          <dgm:dir/>
          <dgm:resizeHandles val="exact"/>
        </dgm:presLayoutVars>
      </dgm:prSet>
      <dgm:spPr/>
    </dgm:pt>
    <dgm:pt modelId="{31302276-F1F1-4F67-877D-01D4D1CD42E4}" type="pres">
      <dgm:prSet presAssocID="{76C3547C-521A-4528-B054-F3B25420617C}" presName="compNode" presStyleCnt="0"/>
      <dgm:spPr/>
    </dgm:pt>
    <dgm:pt modelId="{4DBEC061-F237-4695-AEAC-16DD18EF0CC9}" type="pres">
      <dgm:prSet presAssocID="{76C3547C-521A-4528-B054-F3B25420617C}" presName="iconBgRect" presStyleLbl="bgShp" presStyleIdx="0" presStyleCnt="2"/>
      <dgm:spPr>
        <a:prstGeom prst="round2DiagRect">
          <a:avLst>
            <a:gd name="adj1" fmla="val 29727"/>
            <a:gd name="adj2" fmla="val 0"/>
          </a:avLst>
        </a:prstGeom>
      </dgm:spPr>
    </dgm:pt>
    <dgm:pt modelId="{22D05D7F-E06A-47F3-82E5-B029C7007C4F}" type="pres">
      <dgm:prSet presAssocID="{76C3547C-521A-4528-B054-F3B25420617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6030A17A-4B9A-4FCF-813B-9840F0C73BDE}" type="pres">
      <dgm:prSet presAssocID="{76C3547C-521A-4528-B054-F3B25420617C}" presName="spaceRect" presStyleCnt="0"/>
      <dgm:spPr/>
    </dgm:pt>
    <dgm:pt modelId="{B69E011A-2B2B-4B57-8F54-24D780D67B36}" type="pres">
      <dgm:prSet presAssocID="{76C3547C-521A-4528-B054-F3B25420617C}" presName="textRect" presStyleLbl="revTx" presStyleIdx="0" presStyleCnt="2">
        <dgm:presLayoutVars>
          <dgm:chMax val="1"/>
          <dgm:chPref val="1"/>
        </dgm:presLayoutVars>
      </dgm:prSet>
      <dgm:spPr/>
    </dgm:pt>
    <dgm:pt modelId="{26162A5C-669D-41EE-9C41-0479F3006ADC}" type="pres">
      <dgm:prSet presAssocID="{96D7904E-3F66-42AE-BBF8-F3A86EBD679D}" presName="sibTrans" presStyleCnt="0"/>
      <dgm:spPr/>
    </dgm:pt>
    <dgm:pt modelId="{8CC79F0F-043F-4D2F-8C7D-B0EECFBFD1D4}" type="pres">
      <dgm:prSet presAssocID="{CE69DB3A-8687-45F9-8D6F-5DA8EC624504}" presName="compNode" presStyleCnt="0"/>
      <dgm:spPr/>
    </dgm:pt>
    <dgm:pt modelId="{EE354F85-50A4-4772-8C5D-1FFA336606BC}" type="pres">
      <dgm:prSet presAssocID="{CE69DB3A-8687-45F9-8D6F-5DA8EC624504}" presName="iconBgRect" presStyleLbl="bgShp" presStyleIdx="1" presStyleCnt="2"/>
      <dgm:spPr>
        <a:prstGeom prst="round2DiagRect">
          <a:avLst>
            <a:gd name="adj1" fmla="val 29727"/>
            <a:gd name="adj2" fmla="val 0"/>
          </a:avLst>
        </a:prstGeom>
      </dgm:spPr>
    </dgm:pt>
    <dgm:pt modelId="{5923EF6A-FC2F-4D25-A5B0-E022E42751A1}" type="pres">
      <dgm:prSet presAssocID="{CE69DB3A-8687-45F9-8D6F-5DA8EC62450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F7E2EE60-0F09-46C7-80A7-913E4AE46131}" type="pres">
      <dgm:prSet presAssocID="{CE69DB3A-8687-45F9-8D6F-5DA8EC624504}" presName="spaceRect" presStyleCnt="0"/>
      <dgm:spPr/>
    </dgm:pt>
    <dgm:pt modelId="{BD803F51-659F-4415-A824-C0662534ED8A}" type="pres">
      <dgm:prSet presAssocID="{CE69DB3A-8687-45F9-8D6F-5DA8EC624504}" presName="textRect" presStyleLbl="revTx" presStyleIdx="1" presStyleCnt="2">
        <dgm:presLayoutVars>
          <dgm:chMax val="1"/>
          <dgm:chPref val="1"/>
        </dgm:presLayoutVars>
      </dgm:prSet>
      <dgm:spPr/>
    </dgm:pt>
  </dgm:ptLst>
  <dgm:cxnLst>
    <dgm:cxn modelId="{45D54115-4200-45A2-B965-715CEFC11E9A}" type="presOf" srcId="{EBC1DDC0-B45F-4546-8E1E-DF6A32A11056}" destId="{1E2A9026-A626-4E59-BED3-EFDE51E8926D}" srcOrd="0" destOrd="0" presId="urn:microsoft.com/office/officeart/2018/5/layout/IconLeafLabelList"/>
    <dgm:cxn modelId="{610C1C1A-DD22-4B77-B3D9-794922741937}" type="presOf" srcId="{CE69DB3A-8687-45F9-8D6F-5DA8EC624504}" destId="{BD803F51-659F-4415-A824-C0662534ED8A}" srcOrd="0" destOrd="0" presId="urn:microsoft.com/office/officeart/2018/5/layout/IconLeafLabelList"/>
    <dgm:cxn modelId="{6E9F162C-A24B-4BCA-93FC-FF8625A49E25}" srcId="{EBC1DDC0-B45F-4546-8E1E-DF6A32A11056}" destId="{CE69DB3A-8687-45F9-8D6F-5DA8EC624504}" srcOrd="1" destOrd="0" parTransId="{2A3755C8-7068-42FA-9725-B28218A8E137}" sibTransId="{2878BAC2-7708-4685-9003-A2BF0496F0E5}"/>
    <dgm:cxn modelId="{A8BD3A54-3BE7-4223-B56C-815CB8C9B50E}" srcId="{EBC1DDC0-B45F-4546-8E1E-DF6A32A11056}" destId="{76C3547C-521A-4528-B054-F3B25420617C}" srcOrd="0" destOrd="0" parTransId="{1A29E445-EB83-467F-9B52-CBCEA66F74E9}" sibTransId="{96D7904E-3F66-42AE-BBF8-F3A86EBD679D}"/>
    <dgm:cxn modelId="{437268D4-F3FD-4B61-B6B7-9CE98933B905}" type="presOf" srcId="{76C3547C-521A-4528-B054-F3B25420617C}" destId="{B69E011A-2B2B-4B57-8F54-24D780D67B36}" srcOrd="0" destOrd="0" presId="urn:microsoft.com/office/officeart/2018/5/layout/IconLeafLabelList"/>
    <dgm:cxn modelId="{3E887C9F-48DF-4CAA-A340-4E1C9786E2BB}" type="presParOf" srcId="{1E2A9026-A626-4E59-BED3-EFDE51E8926D}" destId="{31302276-F1F1-4F67-877D-01D4D1CD42E4}" srcOrd="0" destOrd="0" presId="urn:microsoft.com/office/officeart/2018/5/layout/IconLeafLabelList"/>
    <dgm:cxn modelId="{A7F03841-C7D7-4107-8F8C-54456C6D5218}" type="presParOf" srcId="{31302276-F1F1-4F67-877D-01D4D1CD42E4}" destId="{4DBEC061-F237-4695-AEAC-16DD18EF0CC9}" srcOrd="0" destOrd="0" presId="urn:microsoft.com/office/officeart/2018/5/layout/IconLeafLabelList"/>
    <dgm:cxn modelId="{1BB1DC24-F1B4-43DD-8219-0489B91204C7}" type="presParOf" srcId="{31302276-F1F1-4F67-877D-01D4D1CD42E4}" destId="{22D05D7F-E06A-47F3-82E5-B029C7007C4F}" srcOrd="1" destOrd="0" presId="urn:microsoft.com/office/officeart/2018/5/layout/IconLeafLabelList"/>
    <dgm:cxn modelId="{AF23840C-AA23-4814-9E71-C364C3D38EDB}" type="presParOf" srcId="{31302276-F1F1-4F67-877D-01D4D1CD42E4}" destId="{6030A17A-4B9A-4FCF-813B-9840F0C73BDE}" srcOrd="2" destOrd="0" presId="urn:microsoft.com/office/officeart/2018/5/layout/IconLeafLabelList"/>
    <dgm:cxn modelId="{2038C911-C7CF-4365-8632-899D4B99E208}" type="presParOf" srcId="{31302276-F1F1-4F67-877D-01D4D1CD42E4}" destId="{B69E011A-2B2B-4B57-8F54-24D780D67B36}" srcOrd="3" destOrd="0" presId="urn:microsoft.com/office/officeart/2018/5/layout/IconLeafLabelList"/>
    <dgm:cxn modelId="{5A2D2998-ABE6-4EF2-8119-866531D4124B}" type="presParOf" srcId="{1E2A9026-A626-4E59-BED3-EFDE51E8926D}" destId="{26162A5C-669D-41EE-9C41-0479F3006ADC}" srcOrd="1" destOrd="0" presId="urn:microsoft.com/office/officeart/2018/5/layout/IconLeafLabelList"/>
    <dgm:cxn modelId="{384E7856-4E98-4007-AC47-355DE4365C6F}" type="presParOf" srcId="{1E2A9026-A626-4E59-BED3-EFDE51E8926D}" destId="{8CC79F0F-043F-4D2F-8C7D-B0EECFBFD1D4}" srcOrd="2" destOrd="0" presId="urn:microsoft.com/office/officeart/2018/5/layout/IconLeafLabelList"/>
    <dgm:cxn modelId="{EED4AF2C-47F9-42EA-B5AB-D0A91940E29A}" type="presParOf" srcId="{8CC79F0F-043F-4D2F-8C7D-B0EECFBFD1D4}" destId="{EE354F85-50A4-4772-8C5D-1FFA336606BC}" srcOrd="0" destOrd="0" presId="urn:microsoft.com/office/officeart/2018/5/layout/IconLeafLabelList"/>
    <dgm:cxn modelId="{F2EB09E3-AED8-4805-A06B-7FF5014FF946}" type="presParOf" srcId="{8CC79F0F-043F-4D2F-8C7D-B0EECFBFD1D4}" destId="{5923EF6A-FC2F-4D25-A5B0-E022E42751A1}" srcOrd="1" destOrd="0" presId="urn:microsoft.com/office/officeart/2018/5/layout/IconLeafLabelList"/>
    <dgm:cxn modelId="{CD70A1CE-A67D-42C3-97C6-89581825708F}" type="presParOf" srcId="{8CC79F0F-043F-4D2F-8C7D-B0EECFBFD1D4}" destId="{F7E2EE60-0F09-46C7-80A7-913E4AE46131}" srcOrd="2" destOrd="0" presId="urn:microsoft.com/office/officeart/2018/5/layout/IconLeafLabelList"/>
    <dgm:cxn modelId="{1243EEEB-1850-429D-A494-44EC7C0E5A9E}" type="presParOf" srcId="{8CC79F0F-043F-4D2F-8C7D-B0EECFBFD1D4}" destId="{BD803F51-659F-4415-A824-C0662534ED8A}"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5748F4-C140-4A03-B06C-06348111A8C3}">
      <dsp:nvSpPr>
        <dsp:cNvPr id="0" name=""/>
        <dsp:cNvSpPr/>
      </dsp:nvSpPr>
      <dsp:spPr>
        <a:xfrm>
          <a:off x="0" y="2319"/>
          <a:ext cx="6245265" cy="117572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058A1A-D133-4431-A7AC-AB552B73DB77}">
      <dsp:nvSpPr>
        <dsp:cNvPr id="0" name=""/>
        <dsp:cNvSpPr/>
      </dsp:nvSpPr>
      <dsp:spPr>
        <a:xfrm>
          <a:off x="355657" y="266858"/>
          <a:ext cx="646650" cy="6466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989C18-F306-44EB-B10D-A92EFE8817EB}">
      <dsp:nvSpPr>
        <dsp:cNvPr id="0" name=""/>
        <dsp:cNvSpPr/>
      </dsp:nvSpPr>
      <dsp:spPr>
        <a:xfrm>
          <a:off x="1357965" y="231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77900">
            <a:lnSpc>
              <a:spcPct val="90000"/>
            </a:lnSpc>
            <a:spcBef>
              <a:spcPct val="0"/>
            </a:spcBef>
            <a:spcAft>
              <a:spcPct val="35000"/>
            </a:spcAft>
            <a:buNone/>
          </a:pPr>
          <a:r>
            <a:rPr lang="en-US" sz="2200" kern="1200" dirty="0"/>
            <a:t>Memories</a:t>
          </a:r>
        </a:p>
      </dsp:txBody>
      <dsp:txXfrm>
        <a:off x="1357965" y="2319"/>
        <a:ext cx="4887299" cy="1175727"/>
      </dsp:txXfrm>
    </dsp:sp>
    <dsp:sp modelId="{2D3B7CA7-BDEA-4EA5-BC8B-3432D77F27E1}">
      <dsp:nvSpPr>
        <dsp:cNvPr id="0" name=""/>
        <dsp:cNvSpPr/>
      </dsp:nvSpPr>
      <dsp:spPr>
        <a:xfrm>
          <a:off x="0" y="1471979"/>
          <a:ext cx="6245265" cy="117572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764CA2-9B48-4D05-8C3A-0DA4E7D6B7B3}">
      <dsp:nvSpPr>
        <dsp:cNvPr id="0" name=""/>
        <dsp:cNvSpPr/>
      </dsp:nvSpPr>
      <dsp:spPr>
        <a:xfrm>
          <a:off x="355657" y="1736518"/>
          <a:ext cx="646650" cy="6466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7F7A89-CFE2-4AB5-955E-199FB8CC1D54}">
      <dsp:nvSpPr>
        <dsp:cNvPr id="0" name=""/>
        <dsp:cNvSpPr/>
      </dsp:nvSpPr>
      <dsp:spPr>
        <a:xfrm>
          <a:off x="1357965" y="147197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77900">
            <a:lnSpc>
              <a:spcPct val="90000"/>
            </a:lnSpc>
            <a:spcBef>
              <a:spcPct val="0"/>
            </a:spcBef>
            <a:spcAft>
              <a:spcPct val="35000"/>
            </a:spcAft>
            <a:buNone/>
          </a:pPr>
          <a:r>
            <a:rPr lang="en-US" sz="2200" kern="1200" dirty="0"/>
            <a:t>Letters</a:t>
          </a:r>
        </a:p>
      </dsp:txBody>
      <dsp:txXfrm>
        <a:off x="1357965" y="1471979"/>
        <a:ext cx="4887299" cy="1175727"/>
      </dsp:txXfrm>
    </dsp:sp>
    <dsp:sp modelId="{544C2584-1553-4F9D-B921-EFF1C0BD5E72}">
      <dsp:nvSpPr>
        <dsp:cNvPr id="0" name=""/>
        <dsp:cNvSpPr/>
      </dsp:nvSpPr>
      <dsp:spPr>
        <a:xfrm>
          <a:off x="0" y="2941639"/>
          <a:ext cx="6245265" cy="117572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95EF43-A952-4498-B2F0-D3B58DF5DCF7}">
      <dsp:nvSpPr>
        <dsp:cNvPr id="0" name=""/>
        <dsp:cNvSpPr/>
      </dsp:nvSpPr>
      <dsp:spPr>
        <a:xfrm>
          <a:off x="355657" y="3206178"/>
          <a:ext cx="646650" cy="6466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4F2DA2-BDFE-4321-99AF-2C033ABD51D7}">
      <dsp:nvSpPr>
        <dsp:cNvPr id="0" name=""/>
        <dsp:cNvSpPr/>
      </dsp:nvSpPr>
      <dsp:spPr>
        <a:xfrm>
          <a:off x="1357965" y="294163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77900">
            <a:lnSpc>
              <a:spcPct val="90000"/>
            </a:lnSpc>
            <a:spcBef>
              <a:spcPct val="0"/>
            </a:spcBef>
            <a:spcAft>
              <a:spcPct val="35000"/>
            </a:spcAft>
            <a:buNone/>
          </a:pPr>
          <a:r>
            <a:rPr lang="en-US" sz="2200" kern="1200" dirty="0"/>
            <a:t>Steam of consciousness</a:t>
          </a:r>
        </a:p>
      </dsp:txBody>
      <dsp:txXfrm>
        <a:off x="1357965" y="2941639"/>
        <a:ext cx="4887299" cy="1175727"/>
      </dsp:txXfrm>
    </dsp:sp>
    <dsp:sp modelId="{1A7746CB-891A-45F4-AA5B-3698E79B32AB}">
      <dsp:nvSpPr>
        <dsp:cNvPr id="0" name=""/>
        <dsp:cNvSpPr/>
      </dsp:nvSpPr>
      <dsp:spPr>
        <a:xfrm>
          <a:off x="0" y="4411299"/>
          <a:ext cx="6245265" cy="1175727"/>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27338E-C08D-4318-B6C0-43AA5C9D493F}">
      <dsp:nvSpPr>
        <dsp:cNvPr id="0" name=""/>
        <dsp:cNvSpPr/>
      </dsp:nvSpPr>
      <dsp:spPr>
        <a:xfrm>
          <a:off x="355657" y="4675838"/>
          <a:ext cx="646650" cy="64665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F16A22-0A5F-4465-AF44-FC4DC4F88FEA}">
      <dsp:nvSpPr>
        <dsp:cNvPr id="0" name=""/>
        <dsp:cNvSpPr/>
      </dsp:nvSpPr>
      <dsp:spPr>
        <a:xfrm>
          <a:off x="1357965" y="441129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77900">
            <a:lnSpc>
              <a:spcPct val="90000"/>
            </a:lnSpc>
            <a:spcBef>
              <a:spcPct val="0"/>
            </a:spcBef>
            <a:spcAft>
              <a:spcPct val="35000"/>
            </a:spcAft>
            <a:buNone/>
          </a:pPr>
          <a:r>
            <a:rPr lang="en-US" sz="2200" kern="1200" dirty="0"/>
            <a:t>Free indirect discourse (Narration blurs with a subject’s thought—specifically Irene’s thoughts and feelings)</a:t>
          </a:r>
        </a:p>
      </dsp:txBody>
      <dsp:txXfrm>
        <a:off x="1357965" y="4411299"/>
        <a:ext cx="4887299" cy="11757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BEC061-F237-4695-AEAC-16DD18EF0CC9}">
      <dsp:nvSpPr>
        <dsp:cNvPr id="0" name=""/>
        <dsp:cNvSpPr/>
      </dsp:nvSpPr>
      <dsp:spPr>
        <a:xfrm>
          <a:off x="2044800" y="174437"/>
          <a:ext cx="2196000" cy="219600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D05D7F-E06A-47F3-82E5-B029C7007C4F}">
      <dsp:nvSpPr>
        <dsp:cNvPr id="0" name=""/>
        <dsp:cNvSpPr/>
      </dsp:nvSpPr>
      <dsp:spPr>
        <a:xfrm>
          <a:off x="2512800" y="642437"/>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9E011A-2B2B-4B57-8F54-24D780D67B36}">
      <dsp:nvSpPr>
        <dsp:cNvPr id="0" name=""/>
        <dsp:cNvSpPr/>
      </dsp:nvSpPr>
      <dsp:spPr>
        <a:xfrm>
          <a:off x="1342800" y="3054438"/>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77950">
            <a:lnSpc>
              <a:spcPct val="90000"/>
            </a:lnSpc>
            <a:spcBef>
              <a:spcPct val="0"/>
            </a:spcBef>
            <a:spcAft>
              <a:spcPct val="35000"/>
            </a:spcAft>
            <a:buNone/>
            <a:defRPr cap="all"/>
          </a:pPr>
          <a:r>
            <a:rPr lang="en-US" sz="3100" kern="1200" dirty="0"/>
            <a:t>Social Experiences</a:t>
          </a:r>
        </a:p>
      </dsp:txBody>
      <dsp:txXfrm>
        <a:off x="1342800" y="3054438"/>
        <a:ext cx="3600000" cy="720000"/>
      </dsp:txXfrm>
    </dsp:sp>
    <dsp:sp modelId="{EE354F85-50A4-4772-8C5D-1FFA336606BC}">
      <dsp:nvSpPr>
        <dsp:cNvPr id="0" name=""/>
        <dsp:cNvSpPr/>
      </dsp:nvSpPr>
      <dsp:spPr>
        <a:xfrm>
          <a:off x="6274800" y="174437"/>
          <a:ext cx="2196000" cy="2196000"/>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23EF6A-FC2F-4D25-A5B0-E022E42751A1}">
      <dsp:nvSpPr>
        <dsp:cNvPr id="0" name=""/>
        <dsp:cNvSpPr/>
      </dsp:nvSpPr>
      <dsp:spPr>
        <a:xfrm>
          <a:off x="6742800" y="642437"/>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D803F51-659F-4415-A824-C0662534ED8A}">
      <dsp:nvSpPr>
        <dsp:cNvPr id="0" name=""/>
        <dsp:cNvSpPr/>
      </dsp:nvSpPr>
      <dsp:spPr>
        <a:xfrm>
          <a:off x="5572800" y="3054438"/>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77950">
            <a:lnSpc>
              <a:spcPct val="90000"/>
            </a:lnSpc>
            <a:spcBef>
              <a:spcPct val="0"/>
            </a:spcBef>
            <a:spcAft>
              <a:spcPct val="35000"/>
            </a:spcAft>
            <a:buNone/>
            <a:defRPr cap="all"/>
          </a:pPr>
          <a:r>
            <a:rPr lang="en-US" sz="3100" kern="1200" dirty="0"/>
            <a:t>Social Expectations</a:t>
          </a:r>
        </a:p>
      </dsp:txBody>
      <dsp:txXfrm>
        <a:off x="5572800" y="3054438"/>
        <a:ext cx="36000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90581-74DF-BD47-9AE8-A06E617A0C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1426C6-AA4D-DA46-A70F-EDA59A45B0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60DF46-7CEB-EF46-B3DB-C3B4852F5D47}"/>
              </a:ext>
            </a:extLst>
          </p:cNvPr>
          <p:cNvSpPr>
            <a:spLocks noGrp="1"/>
          </p:cNvSpPr>
          <p:nvPr>
            <p:ph type="dt" sz="half" idx="10"/>
          </p:nvPr>
        </p:nvSpPr>
        <p:spPr/>
        <p:txBody>
          <a:bodyPr/>
          <a:lstStyle/>
          <a:p>
            <a:fld id="{CCE151B1-9051-E04E-9A2C-24A7DFDCC8AA}" type="datetimeFigureOut">
              <a:rPr lang="en-US" smtClean="0"/>
              <a:t>6/27/23</a:t>
            </a:fld>
            <a:endParaRPr lang="en-US" dirty="0"/>
          </a:p>
        </p:txBody>
      </p:sp>
      <p:sp>
        <p:nvSpPr>
          <p:cNvPr id="5" name="Footer Placeholder 4">
            <a:extLst>
              <a:ext uri="{FF2B5EF4-FFF2-40B4-BE49-F238E27FC236}">
                <a16:creationId xmlns:a16="http://schemas.microsoft.com/office/drawing/2014/main" id="{6FF4D841-7AEF-D64F-AFA3-BE1C3F21E66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A14A4E7-0B9F-6549-BD09-8CC544729883}"/>
              </a:ext>
            </a:extLst>
          </p:cNvPr>
          <p:cNvSpPr>
            <a:spLocks noGrp="1"/>
          </p:cNvSpPr>
          <p:nvPr>
            <p:ph type="sldNum" sz="quarter" idx="12"/>
          </p:nvPr>
        </p:nvSpPr>
        <p:spPr/>
        <p:txBody>
          <a:bodyPr/>
          <a:lstStyle/>
          <a:p>
            <a:fld id="{F44832D5-FCE8-A940-AF03-C92D394A9B50}" type="slidenum">
              <a:rPr lang="en-US" smtClean="0"/>
              <a:t>‹#›</a:t>
            </a:fld>
            <a:endParaRPr lang="en-US" dirty="0"/>
          </a:p>
        </p:txBody>
      </p:sp>
    </p:spTree>
    <p:extLst>
      <p:ext uri="{BB962C8B-B14F-4D97-AF65-F5344CB8AC3E}">
        <p14:creationId xmlns:p14="http://schemas.microsoft.com/office/powerpoint/2010/main" val="2464416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DD2A7-6266-4F48-9DFA-20B93A7293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424042-B24C-E646-9B26-8B0CC2FB29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573D63-F783-C143-9D22-EE3ED51C26C1}"/>
              </a:ext>
            </a:extLst>
          </p:cNvPr>
          <p:cNvSpPr>
            <a:spLocks noGrp="1"/>
          </p:cNvSpPr>
          <p:nvPr>
            <p:ph type="dt" sz="half" idx="10"/>
          </p:nvPr>
        </p:nvSpPr>
        <p:spPr/>
        <p:txBody>
          <a:bodyPr/>
          <a:lstStyle/>
          <a:p>
            <a:fld id="{CCE151B1-9051-E04E-9A2C-24A7DFDCC8AA}" type="datetimeFigureOut">
              <a:rPr lang="en-US" smtClean="0"/>
              <a:t>6/27/23</a:t>
            </a:fld>
            <a:endParaRPr lang="en-US" dirty="0"/>
          </a:p>
        </p:txBody>
      </p:sp>
      <p:sp>
        <p:nvSpPr>
          <p:cNvPr id="5" name="Footer Placeholder 4">
            <a:extLst>
              <a:ext uri="{FF2B5EF4-FFF2-40B4-BE49-F238E27FC236}">
                <a16:creationId xmlns:a16="http://schemas.microsoft.com/office/drawing/2014/main" id="{0DC37D38-5111-7945-B676-C08EEE52C2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7B566FC-15DF-A54B-B6EB-62EBB6E6A516}"/>
              </a:ext>
            </a:extLst>
          </p:cNvPr>
          <p:cNvSpPr>
            <a:spLocks noGrp="1"/>
          </p:cNvSpPr>
          <p:nvPr>
            <p:ph type="sldNum" sz="quarter" idx="12"/>
          </p:nvPr>
        </p:nvSpPr>
        <p:spPr/>
        <p:txBody>
          <a:bodyPr/>
          <a:lstStyle/>
          <a:p>
            <a:fld id="{F44832D5-FCE8-A940-AF03-C92D394A9B50}" type="slidenum">
              <a:rPr lang="en-US" smtClean="0"/>
              <a:t>‹#›</a:t>
            </a:fld>
            <a:endParaRPr lang="en-US" dirty="0"/>
          </a:p>
        </p:txBody>
      </p:sp>
    </p:spTree>
    <p:extLst>
      <p:ext uri="{BB962C8B-B14F-4D97-AF65-F5344CB8AC3E}">
        <p14:creationId xmlns:p14="http://schemas.microsoft.com/office/powerpoint/2010/main" val="165525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70345D-213A-E74D-BB86-CC081ABB6E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05697E-7499-1947-87C0-D0F17931C4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5C1C0E-636F-EE45-A82A-174E1FB4B01D}"/>
              </a:ext>
            </a:extLst>
          </p:cNvPr>
          <p:cNvSpPr>
            <a:spLocks noGrp="1"/>
          </p:cNvSpPr>
          <p:nvPr>
            <p:ph type="dt" sz="half" idx="10"/>
          </p:nvPr>
        </p:nvSpPr>
        <p:spPr/>
        <p:txBody>
          <a:bodyPr/>
          <a:lstStyle/>
          <a:p>
            <a:fld id="{CCE151B1-9051-E04E-9A2C-24A7DFDCC8AA}" type="datetimeFigureOut">
              <a:rPr lang="en-US" smtClean="0"/>
              <a:t>6/27/23</a:t>
            </a:fld>
            <a:endParaRPr lang="en-US" dirty="0"/>
          </a:p>
        </p:txBody>
      </p:sp>
      <p:sp>
        <p:nvSpPr>
          <p:cNvPr id="5" name="Footer Placeholder 4">
            <a:extLst>
              <a:ext uri="{FF2B5EF4-FFF2-40B4-BE49-F238E27FC236}">
                <a16:creationId xmlns:a16="http://schemas.microsoft.com/office/drawing/2014/main" id="{EBA6A947-33B6-0143-A2F3-71192D4EB78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12B5BE7-850A-0842-B681-5DEB4F6F3978}"/>
              </a:ext>
            </a:extLst>
          </p:cNvPr>
          <p:cNvSpPr>
            <a:spLocks noGrp="1"/>
          </p:cNvSpPr>
          <p:nvPr>
            <p:ph type="sldNum" sz="quarter" idx="12"/>
          </p:nvPr>
        </p:nvSpPr>
        <p:spPr/>
        <p:txBody>
          <a:bodyPr/>
          <a:lstStyle/>
          <a:p>
            <a:fld id="{F44832D5-FCE8-A940-AF03-C92D394A9B50}" type="slidenum">
              <a:rPr lang="en-US" smtClean="0"/>
              <a:t>‹#›</a:t>
            </a:fld>
            <a:endParaRPr lang="en-US" dirty="0"/>
          </a:p>
        </p:txBody>
      </p:sp>
    </p:spTree>
    <p:extLst>
      <p:ext uri="{BB962C8B-B14F-4D97-AF65-F5344CB8AC3E}">
        <p14:creationId xmlns:p14="http://schemas.microsoft.com/office/powerpoint/2010/main" val="1932716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28B9A-727D-BD41-ACED-86B9D35ABD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7F5F6-E147-D945-87B9-E6431FA853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7BE2FE-C28D-8140-B968-23FD57C5E937}"/>
              </a:ext>
            </a:extLst>
          </p:cNvPr>
          <p:cNvSpPr>
            <a:spLocks noGrp="1"/>
          </p:cNvSpPr>
          <p:nvPr>
            <p:ph type="dt" sz="half" idx="10"/>
          </p:nvPr>
        </p:nvSpPr>
        <p:spPr/>
        <p:txBody>
          <a:bodyPr/>
          <a:lstStyle/>
          <a:p>
            <a:fld id="{CCE151B1-9051-E04E-9A2C-24A7DFDCC8AA}" type="datetimeFigureOut">
              <a:rPr lang="en-US" smtClean="0"/>
              <a:t>6/27/23</a:t>
            </a:fld>
            <a:endParaRPr lang="en-US" dirty="0"/>
          </a:p>
        </p:txBody>
      </p:sp>
      <p:sp>
        <p:nvSpPr>
          <p:cNvPr id="5" name="Footer Placeholder 4">
            <a:extLst>
              <a:ext uri="{FF2B5EF4-FFF2-40B4-BE49-F238E27FC236}">
                <a16:creationId xmlns:a16="http://schemas.microsoft.com/office/drawing/2014/main" id="{E603D688-387A-7B4E-AA9A-D2C1C34F63A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F31AE7A-1782-234B-B13A-278D85388C93}"/>
              </a:ext>
            </a:extLst>
          </p:cNvPr>
          <p:cNvSpPr>
            <a:spLocks noGrp="1"/>
          </p:cNvSpPr>
          <p:nvPr>
            <p:ph type="sldNum" sz="quarter" idx="12"/>
          </p:nvPr>
        </p:nvSpPr>
        <p:spPr/>
        <p:txBody>
          <a:bodyPr/>
          <a:lstStyle/>
          <a:p>
            <a:fld id="{F44832D5-FCE8-A940-AF03-C92D394A9B50}" type="slidenum">
              <a:rPr lang="en-US" smtClean="0"/>
              <a:t>‹#›</a:t>
            </a:fld>
            <a:endParaRPr lang="en-US" dirty="0"/>
          </a:p>
        </p:txBody>
      </p:sp>
    </p:spTree>
    <p:extLst>
      <p:ext uri="{BB962C8B-B14F-4D97-AF65-F5344CB8AC3E}">
        <p14:creationId xmlns:p14="http://schemas.microsoft.com/office/powerpoint/2010/main" val="494887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6051D-6C22-9349-B44E-4494E04D96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A1CBB4-8C77-D843-BBF1-53E56087A5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9D84DA-E900-A84A-BF28-F4BB91868D72}"/>
              </a:ext>
            </a:extLst>
          </p:cNvPr>
          <p:cNvSpPr>
            <a:spLocks noGrp="1"/>
          </p:cNvSpPr>
          <p:nvPr>
            <p:ph type="dt" sz="half" idx="10"/>
          </p:nvPr>
        </p:nvSpPr>
        <p:spPr/>
        <p:txBody>
          <a:bodyPr/>
          <a:lstStyle/>
          <a:p>
            <a:fld id="{CCE151B1-9051-E04E-9A2C-24A7DFDCC8AA}" type="datetimeFigureOut">
              <a:rPr lang="en-US" smtClean="0"/>
              <a:t>6/27/23</a:t>
            </a:fld>
            <a:endParaRPr lang="en-US" dirty="0"/>
          </a:p>
        </p:txBody>
      </p:sp>
      <p:sp>
        <p:nvSpPr>
          <p:cNvPr id="5" name="Footer Placeholder 4">
            <a:extLst>
              <a:ext uri="{FF2B5EF4-FFF2-40B4-BE49-F238E27FC236}">
                <a16:creationId xmlns:a16="http://schemas.microsoft.com/office/drawing/2014/main" id="{4332469A-8638-474C-A8A0-31B645F9420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0EB7E1-3A85-CF4B-AD52-82A0FEE30199}"/>
              </a:ext>
            </a:extLst>
          </p:cNvPr>
          <p:cNvSpPr>
            <a:spLocks noGrp="1"/>
          </p:cNvSpPr>
          <p:nvPr>
            <p:ph type="sldNum" sz="quarter" idx="12"/>
          </p:nvPr>
        </p:nvSpPr>
        <p:spPr/>
        <p:txBody>
          <a:bodyPr/>
          <a:lstStyle/>
          <a:p>
            <a:fld id="{F44832D5-FCE8-A940-AF03-C92D394A9B50}" type="slidenum">
              <a:rPr lang="en-US" smtClean="0"/>
              <a:t>‹#›</a:t>
            </a:fld>
            <a:endParaRPr lang="en-US" dirty="0"/>
          </a:p>
        </p:txBody>
      </p:sp>
    </p:spTree>
    <p:extLst>
      <p:ext uri="{BB962C8B-B14F-4D97-AF65-F5344CB8AC3E}">
        <p14:creationId xmlns:p14="http://schemas.microsoft.com/office/powerpoint/2010/main" val="3156373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BFAD6-1D0B-874D-80E7-06FDB519A8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6EE5E6-6C00-F54B-A1E9-38B8D35F64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4EA137-776E-C04B-95FD-215340AC0C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2E942C-F981-A348-BC2E-62832556BC6C}"/>
              </a:ext>
            </a:extLst>
          </p:cNvPr>
          <p:cNvSpPr>
            <a:spLocks noGrp="1"/>
          </p:cNvSpPr>
          <p:nvPr>
            <p:ph type="dt" sz="half" idx="10"/>
          </p:nvPr>
        </p:nvSpPr>
        <p:spPr/>
        <p:txBody>
          <a:bodyPr/>
          <a:lstStyle/>
          <a:p>
            <a:fld id="{CCE151B1-9051-E04E-9A2C-24A7DFDCC8AA}" type="datetimeFigureOut">
              <a:rPr lang="en-US" smtClean="0"/>
              <a:t>6/27/23</a:t>
            </a:fld>
            <a:endParaRPr lang="en-US" dirty="0"/>
          </a:p>
        </p:txBody>
      </p:sp>
      <p:sp>
        <p:nvSpPr>
          <p:cNvPr id="6" name="Footer Placeholder 5">
            <a:extLst>
              <a:ext uri="{FF2B5EF4-FFF2-40B4-BE49-F238E27FC236}">
                <a16:creationId xmlns:a16="http://schemas.microsoft.com/office/drawing/2014/main" id="{4FC937F4-3950-C84C-BBF5-0138E8C2B3E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32188B3-4BF4-D044-B3DF-DC3324368CC2}"/>
              </a:ext>
            </a:extLst>
          </p:cNvPr>
          <p:cNvSpPr>
            <a:spLocks noGrp="1"/>
          </p:cNvSpPr>
          <p:nvPr>
            <p:ph type="sldNum" sz="quarter" idx="12"/>
          </p:nvPr>
        </p:nvSpPr>
        <p:spPr/>
        <p:txBody>
          <a:bodyPr/>
          <a:lstStyle/>
          <a:p>
            <a:fld id="{F44832D5-FCE8-A940-AF03-C92D394A9B50}" type="slidenum">
              <a:rPr lang="en-US" smtClean="0"/>
              <a:t>‹#›</a:t>
            </a:fld>
            <a:endParaRPr lang="en-US" dirty="0"/>
          </a:p>
        </p:txBody>
      </p:sp>
    </p:spTree>
    <p:extLst>
      <p:ext uri="{BB962C8B-B14F-4D97-AF65-F5344CB8AC3E}">
        <p14:creationId xmlns:p14="http://schemas.microsoft.com/office/powerpoint/2010/main" val="3736899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BD368-9C03-CA4D-BD41-AFA2E3EAB7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0F4F6A-D9C3-8340-8860-F0AF232341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603D7E-BE57-F247-88BB-ED3FC6E46B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F01592-C962-5348-A87C-4FBE4ABDB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13572C-0E09-8C4A-8E01-357BAEF00E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33201C-4816-C743-B7B1-09E81B8A0D3C}"/>
              </a:ext>
            </a:extLst>
          </p:cNvPr>
          <p:cNvSpPr>
            <a:spLocks noGrp="1"/>
          </p:cNvSpPr>
          <p:nvPr>
            <p:ph type="dt" sz="half" idx="10"/>
          </p:nvPr>
        </p:nvSpPr>
        <p:spPr/>
        <p:txBody>
          <a:bodyPr/>
          <a:lstStyle/>
          <a:p>
            <a:fld id="{CCE151B1-9051-E04E-9A2C-24A7DFDCC8AA}" type="datetimeFigureOut">
              <a:rPr lang="en-US" smtClean="0"/>
              <a:t>6/27/23</a:t>
            </a:fld>
            <a:endParaRPr lang="en-US" dirty="0"/>
          </a:p>
        </p:txBody>
      </p:sp>
      <p:sp>
        <p:nvSpPr>
          <p:cNvPr id="8" name="Footer Placeholder 7">
            <a:extLst>
              <a:ext uri="{FF2B5EF4-FFF2-40B4-BE49-F238E27FC236}">
                <a16:creationId xmlns:a16="http://schemas.microsoft.com/office/drawing/2014/main" id="{D7FFF0F5-7606-8E44-BEB7-F0CED00F719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71C00B9-A50A-D740-9AF6-3E368147A8CF}"/>
              </a:ext>
            </a:extLst>
          </p:cNvPr>
          <p:cNvSpPr>
            <a:spLocks noGrp="1"/>
          </p:cNvSpPr>
          <p:nvPr>
            <p:ph type="sldNum" sz="quarter" idx="12"/>
          </p:nvPr>
        </p:nvSpPr>
        <p:spPr/>
        <p:txBody>
          <a:bodyPr/>
          <a:lstStyle/>
          <a:p>
            <a:fld id="{F44832D5-FCE8-A940-AF03-C92D394A9B50}" type="slidenum">
              <a:rPr lang="en-US" smtClean="0"/>
              <a:t>‹#›</a:t>
            </a:fld>
            <a:endParaRPr lang="en-US" dirty="0"/>
          </a:p>
        </p:txBody>
      </p:sp>
    </p:spTree>
    <p:extLst>
      <p:ext uri="{BB962C8B-B14F-4D97-AF65-F5344CB8AC3E}">
        <p14:creationId xmlns:p14="http://schemas.microsoft.com/office/powerpoint/2010/main" val="2075752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B4D64-CE86-AA49-AA6F-DBF85DBE14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022875-7B86-E94B-8F92-A51EDD6B0ACA}"/>
              </a:ext>
            </a:extLst>
          </p:cNvPr>
          <p:cNvSpPr>
            <a:spLocks noGrp="1"/>
          </p:cNvSpPr>
          <p:nvPr>
            <p:ph type="dt" sz="half" idx="10"/>
          </p:nvPr>
        </p:nvSpPr>
        <p:spPr/>
        <p:txBody>
          <a:bodyPr/>
          <a:lstStyle/>
          <a:p>
            <a:fld id="{CCE151B1-9051-E04E-9A2C-24A7DFDCC8AA}" type="datetimeFigureOut">
              <a:rPr lang="en-US" smtClean="0"/>
              <a:t>6/27/23</a:t>
            </a:fld>
            <a:endParaRPr lang="en-US" dirty="0"/>
          </a:p>
        </p:txBody>
      </p:sp>
      <p:sp>
        <p:nvSpPr>
          <p:cNvPr id="4" name="Footer Placeholder 3">
            <a:extLst>
              <a:ext uri="{FF2B5EF4-FFF2-40B4-BE49-F238E27FC236}">
                <a16:creationId xmlns:a16="http://schemas.microsoft.com/office/drawing/2014/main" id="{0C7C4E60-C72B-FC47-BDC4-E738CF82AE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9073AF5-99DF-0442-A1FA-2EF21388634D}"/>
              </a:ext>
            </a:extLst>
          </p:cNvPr>
          <p:cNvSpPr>
            <a:spLocks noGrp="1"/>
          </p:cNvSpPr>
          <p:nvPr>
            <p:ph type="sldNum" sz="quarter" idx="12"/>
          </p:nvPr>
        </p:nvSpPr>
        <p:spPr/>
        <p:txBody>
          <a:bodyPr/>
          <a:lstStyle/>
          <a:p>
            <a:fld id="{F44832D5-FCE8-A940-AF03-C92D394A9B50}" type="slidenum">
              <a:rPr lang="en-US" smtClean="0"/>
              <a:t>‹#›</a:t>
            </a:fld>
            <a:endParaRPr lang="en-US" dirty="0"/>
          </a:p>
        </p:txBody>
      </p:sp>
    </p:spTree>
    <p:extLst>
      <p:ext uri="{BB962C8B-B14F-4D97-AF65-F5344CB8AC3E}">
        <p14:creationId xmlns:p14="http://schemas.microsoft.com/office/powerpoint/2010/main" val="1636649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E73A74-DDA1-D44B-A502-A91805C7000D}"/>
              </a:ext>
            </a:extLst>
          </p:cNvPr>
          <p:cNvSpPr>
            <a:spLocks noGrp="1"/>
          </p:cNvSpPr>
          <p:nvPr>
            <p:ph type="dt" sz="half" idx="10"/>
          </p:nvPr>
        </p:nvSpPr>
        <p:spPr/>
        <p:txBody>
          <a:bodyPr/>
          <a:lstStyle/>
          <a:p>
            <a:fld id="{CCE151B1-9051-E04E-9A2C-24A7DFDCC8AA}" type="datetimeFigureOut">
              <a:rPr lang="en-US" smtClean="0"/>
              <a:t>6/27/23</a:t>
            </a:fld>
            <a:endParaRPr lang="en-US" dirty="0"/>
          </a:p>
        </p:txBody>
      </p:sp>
      <p:sp>
        <p:nvSpPr>
          <p:cNvPr id="3" name="Footer Placeholder 2">
            <a:extLst>
              <a:ext uri="{FF2B5EF4-FFF2-40B4-BE49-F238E27FC236}">
                <a16:creationId xmlns:a16="http://schemas.microsoft.com/office/drawing/2014/main" id="{C5263AF8-6E8F-F644-B198-80F1CE699C5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E1F28E3-39B4-0748-9F0C-F545F9C1A908}"/>
              </a:ext>
            </a:extLst>
          </p:cNvPr>
          <p:cNvSpPr>
            <a:spLocks noGrp="1"/>
          </p:cNvSpPr>
          <p:nvPr>
            <p:ph type="sldNum" sz="quarter" idx="12"/>
          </p:nvPr>
        </p:nvSpPr>
        <p:spPr/>
        <p:txBody>
          <a:bodyPr/>
          <a:lstStyle/>
          <a:p>
            <a:fld id="{F44832D5-FCE8-A940-AF03-C92D394A9B50}" type="slidenum">
              <a:rPr lang="en-US" smtClean="0"/>
              <a:t>‹#›</a:t>
            </a:fld>
            <a:endParaRPr lang="en-US" dirty="0"/>
          </a:p>
        </p:txBody>
      </p:sp>
    </p:spTree>
    <p:extLst>
      <p:ext uri="{BB962C8B-B14F-4D97-AF65-F5344CB8AC3E}">
        <p14:creationId xmlns:p14="http://schemas.microsoft.com/office/powerpoint/2010/main" val="428011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D6AE0-D05A-4F44-B0E3-F8269586D2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A5437E-4EBD-2741-BDBC-A4580E6D6F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1B7EF8-9203-EF45-BF2F-380D7581FA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7524B0-5C40-C04B-AC41-E11CB8009BD0}"/>
              </a:ext>
            </a:extLst>
          </p:cNvPr>
          <p:cNvSpPr>
            <a:spLocks noGrp="1"/>
          </p:cNvSpPr>
          <p:nvPr>
            <p:ph type="dt" sz="half" idx="10"/>
          </p:nvPr>
        </p:nvSpPr>
        <p:spPr/>
        <p:txBody>
          <a:bodyPr/>
          <a:lstStyle/>
          <a:p>
            <a:fld id="{CCE151B1-9051-E04E-9A2C-24A7DFDCC8AA}" type="datetimeFigureOut">
              <a:rPr lang="en-US" smtClean="0"/>
              <a:t>6/27/23</a:t>
            </a:fld>
            <a:endParaRPr lang="en-US" dirty="0"/>
          </a:p>
        </p:txBody>
      </p:sp>
      <p:sp>
        <p:nvSpPr>
          <p:cNvPr id="6" name="Footer Placeholder 5">
            <a:extLst>
              <a:ext uri="{FF2B5EF4-FFF2-40B4-BE49-F238E27FC236}">
                <a16:creationId xmlns:a16="http://schemas.microsoft.com/office/drawing/2014/main" id="{27EA2233-C41D-544A-B235-859B1F39D8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4ADC4A8-B4B6-5E40-87D8-682DA512FEB3}"/>
              </a:ext>
            </a:extLst>
          </p:cNvPr>
          <p:cNvSpPr>
            <a:spLocks noGrp="1"/>
          </p:cNvSpPr>
          <p:nvPr>
            <p:ph type="sldNum" sz="quarter" idx="12"/>
          </p:nvPr>
        </p:nvSpPr>
        <p:spPr/>
        <p:txBody>
          <a:bodyPr/>
          <a:lstStyle/>
          <a:p>
            <a:fld id="{F44832D5-FCE8-A940-AF03-C92D394A9B50}" type="slidenum">
              <a:rPr lang="en-US" smtClean="0"/>
              <a:t>‹#›</a:t>
            </a:fld>
            <a:endParaRPr lang="en-US" dirty="0"/>
          </a:p>
        </p:txBody>
      </p:sp>
    </p:spTree>
    <p:extLst>
      <p:ext uri="{BB962C8B-B14F-4D97-AF65-F5344CB8AC3E}">
        <p14:creationId xmlns:p14="http://schemas.microsoft.com/office/powerpoint/2010/main" val="4052808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48635-58A8-E54F-9000-35128B1B6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8FE766-4E50-564F-A3F8-76A396C5C1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9C098FE-85DB-BE43-B62B-9FE3FD90CC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1B9A4-FE0A-7B48-9CA0-5DB2221B4540}"/>
              </a:ext>
            </a:extLst>
          </p:cNvPr>
          <p:cNvSpPr>
            <a:spLocks noGrp="1"/>
          </p:cNvSpPr>
          <p:nvPr>
            <p:ph type="dt" sz="half" idx="10"/>
          </p:nvPr>
        </p:nvSpPr>
        <p:spPr/>
        <p:txBody>
          <a:bodyPr/>
          <a:lstStyle/>
          <a:p>
            <a:fld id="{CCE151B1-9051-E04E-9A2C-24A7DFDCC8AA}" type="datetimeFigureOut">
              <a:rPr lang="en-US" smtClean="0"/>
              <a:t>6/27/23</a:t>
            </a:fld>
            <a:endParaRPr lang="en-US" dirty="0"/>
          </a:p>
        </p:txBody>
      </p:sp>
      <p:sp>
        <p:nvSpPr>
          <p:cNvPr id="6" name="Footer Placeholder 5">
            <a:extLst>
              <a:ext uri="{FF2B5EF4-FFF2-40B4-BE49-F238E27FC236}">
                <a16:creationId xmlns:a16="http://schemas.microsoft.com/office/drawing/2014/main" id="{413A37FC-AEFD-2E4C-BA63-1A5A90E4D14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8CBC67C-AA3B-DE4A-AB58-4E4FEB9AF6F8}"/>
              </a:ext>
            </a:extLst>
          </p:cNvPr>
          <p:cNvSpPr>
            <a:spLocks noGrp="1"/>
          </p:cNvSpPr>
          <p:nvPr>
            <p:ph type="sldNum" sz="quarter" idx="12"/>
          </p:nvPr>
        </p:nvSpPr>
        <p:spPr/>
        <p:txBody>
          <a:bodyPr/>
          <a:lstStyle/>
          <a:p>
            <a:fld id="{F44832D5-FCE8-A940-AF03-C92D394A9B50}" type="slidenum">
              <a:rPr lang="en-US" smtClean="0"/>
              <a:t>‹#›</a:t>
            </a:fld>
            <a:endParaRPr lang="en-US" dirty="0"/>
          </a:p>
        </p:txBody>
      </p:sp>
    </p:spTree>
    <p:extLst>
      <p:ext uri="{BB962C8B-B14F-4D97-AF65-F5344CB8AC3E}">
        <p14:creationId xmlns:p14="http://schemas.microsoft.com/office/powerpoint/2010/main" val="2809313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F94FAC-9BD4-7544-B855-C15D23B2DF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1B0FCC-0F4D-914E-A3CA-6A81BE2BF6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AC443B-C0EB-6849-B874-083B8E5B58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E151B1-9051-E04E-9A2C-24A7DFDCC8AA}" type="datetimeFigureOut">
              <a:rPr lang="en-US" smtClean="0"/>
              <a:t>6/27/23</a:t>
            </a:fld>
            <a:endParaRPr lang="en-US" dirty="0"/>
          </a:p>
        </p:txBody>
      </p:sp>
      <p:sp>
        <p:nvSpPr>
          <p:cNvPr id="5" name="Footer Placeholder 4">
            <a:extLst>
              <a:ext uri="{FF2B5EF4-FFF2-40B4-BE49-F238E27FC236}">
                <a16:creationId xmlns:a16="http://schemas.microsoft.com/office/drawing/2014/main" id="{0870A0B5-B700-1F4C-B957-524D64D67B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CB9D107-9985-BF4D-8185-BD36B15C7A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4832D5-FCE8-A940-AF03-C92D394A9B50}" type="slidenum">
              <a:rPr lang="en-US" smtClean="0"/>
              <a:t>‹#›</a:t>
            </a:fld>
            <a:endParaRPr lang="en-US" dirty="0"/>
          </a:p>
        </p:txBody>
      </p:sp>
    </p:spTree>
    <p:extLst>
      <p:ext uri="{BB962C8B-B14F-4D97-AF65-F5344CB8AC3E}">
        <p14:creationId xmlns:p14="http://schemas.microsoft.com/office/powerpoint/2010/main" val="21187072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4.xml"/><Relationship Id="rId1" Type="http://schemas.openxmlformats.org/officeDocument/2006/relationships/video" Target="https://www.youtube.com/embed/yRyaUcVfhak?feature=oembed"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go-gale-com.remote.baruch.cuny.edu/ps/retrieve.do?tabID=T003&amp;resultListType=RESULT_LIST&amp;searchResultsType=SingleTab&amp;hitCount=30&amp;searchType=BasicSearchForm&amp;currentPosition=6&amp;docId=GALE%7CCX3404703727&amp;docType=Biography&amp;sort=Relevance&amp;contentSegment=&amp;prodId=GVRL&amp;pageNum=1&amp;contentSet=GALE%7CCX3404703727&amp;searchId=R1&amp;userGroupName=cuny_baruch&amp;inPS=true" TargetMode="External"/><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go-gale-com.remote.baruch.cuny.edu/ps/retrieve.do?tabID=T003&amp;resultListType=RESULT_LIST&amp;searchResultsType=SingleTab&amp;hitCount=30&amp;searchType=BasicSearchForm&amp;currentPosition=6&amp;docId=GALE%7CCX3404703727&amp;docType=Biography&amp;sort=Relevance&amp;contentSegment=&amp;prodId=GVRL&amp;pageNum=1&amp;contentSet=GALE%7CCX3404703727&amp;searchId=R1&amp;userGroupName=cuny_baruch&amp;inPS=true" TargetMode="Externa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2.xml"/><Relationship Id="rId1" Type="http://schemas.openxmlformats.org/officeDocument/2006/relationships/video" Target="https://www.youtube.com/embed/9gboEyrj02g?feature=oembed"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go-gale-com.remote.baruch.cuny.edu/ps/retrieve.do?tabID=T003&amp;resultListType=RESULT_LIST&amp;searchResultsType=SingleTab&amp;hitCount=30&amp;searchType=BasicSearchForm&amp;currentPosition=6&amp;docId=GALE%7CCX3404703727&amp;docType=Biography&amp;sort=Relevance&amp;contentSegment=&amp;prodId=GVRL&amp;pageNum=1&amp;contentSet=GALE%7CCX3404703727&amp;searchId=R1&amp;userGroupName=cuny_baruch&amp;inPS=true"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go-gale-com.remote.baruch.cuny.edu/ps/retrieve.do?tabID=T003&amp;resultListType=RESULT_LIST&amp;searchResultsType=SingleTab&amp;hitCount=30&amp;searchType=BasicSearchForm&amp;currentPosition=6&amp;docId=GALE%7CCX3404703727&amp;docType=Biography&amp;sort=Relevance&amp;contentSegment=&amp;prodId=GVRL&amp;pageNum=1&amp;contentSet=GALE%7CCX3404703727&amp;searchId=R1&amp;userGroupName=cuny_baruch&amp;inPS=true"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4" name="Rectangle 83">
            <a:extLst>
              <a:ext uri="{FF2B5EF4-FFF2-40B4-BE49-F238E27FC236}">
                <a16:creationId xmlns:a16="http://schemas.microsoft.com/office/drawing/2014/main" id="{D47766EE-4192-4B2D-A5A0-F60F9A5F74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Closeup af lille violet blomster">
            <a:extLst>
              <a:ext uri="{FF2B5EF4-FFF2-40B4-BE49-F238E27FC236}">
                <a16:creationId xmlns:a16="http://schemas.microsoft.com/office/drawing/2014/main" id="{C770B80B-A7B0-791B-5F85-3704BA7B54D0}"/>
              </a:ext>
            </a:extLst>
          </p:cNvPr>
          <p:cNvPicPr>
            <a:picLocks noChangeAspect="1"/>
          </p:cNvPicPr>
          <p:nvPr/>
        </p:nvPicPr>
        <p:blipFill rotWithShape="1">
          <a:blip r:embed="rId2"/>
          <a:srcRect t="15730"/>
          <a:stretch/>
        </p:blipFill>
        <p:spPr>
          <a:xfrm>
            <a:off x="20" y="-1"/>
            <a:ext cx="12191980" cy="6858000"/>
          </a:xfrm>
          <a:prstGeom prst="rect">
            <a:avLst/>
          </a:prstGeom>
        </p:spPr>
      </p:pic>
      <p:sp>
        <p:nvSpPr>
          <p:cNvPr id="86" name="Graphic 1">
            <a:extLst>
              <a:ext uri="{FF2B5EF4-FFF2-40B4-BE49-F238E27FC236}">
                <a16:creationId xmlns:a16="http://schemas.microsoft.com/office/drawing/2014/main" id="{D6705569-F545-4F47-A260-A9202826E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655438" y="838201"/>
            <a:ext cx="7098161" cy="4549051"/>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2" name="Title 1">
            <a:extLst>
              <a:ext uri="{FF2B5EF4-FFF2-40B4-BE49-F238E27FC236}">
                <a16:creationId xmlns:a16="http://schemas.microsoft.com/office/drawing/2014/main" id="{03C886DB-5726-FD47-AA8C-D7FFCF34ABE2}"/>
              </a:ext>
            </a:extLst>
          </p:cNvPr>
          <p:cNvSpPr>
            <a:spLocks noGrp="1"/>
          </p:cNvSpPr>
          <p:nvPr>
            <p:ph type="ctrTitle"/>
          </p:nvPr>
        </p:nvSpPr>
        <p:spPr>
          <a:xfrm>
            <a:off x="3325473" y="1924619"/>
            <a:ext cx="5541054" cy="1655378"/>
          </a:xfrm>
        </p:spPr>
        <p:txBody>
          <a:bodyPr>
            <a:normAutofit/>
          </a:bodyPr>
          <a:lstStyle/>
          <a:p>
            <a:r>
              <a:rPr lang="en-US" sz="4400" i="1"/>
              <a:t>Passing </a:t>
            </a:r>
            <a:br>
              <a:rPr lang="en-US" sz="4400"/>
            </a:br>
            <a:r>
              <a:rPr lang="en-US" sz="4400"/>
              <a:t>by Nella Larsen</a:t>
            </a:r>
          </a:p>
        </p:txBody>
      </p:sp>
      <p:sp>
        <p:nvSpPr>
          <p:cNvPr id="3" name="Subtitle 2">
            <a:extLst>
              <a:ext uri="{FF2B5EF4-FFF2-40B4-BE49-F238E27FC236}">
                <a16:creationId xmlns:a16="http://schemas.microsoft.com/office/drawing/2014/main" id="{FCF35034-7953-FF42-898C-ECE3D63379B4}"/>
              </a:ext>
            </a:extLst>
          </p:cNvPr>
          <p:cNvSpPr>
            <a:spLocks noGrp="1"/>
          </p:cNvSpPr>
          <p:nvPr>
            <p:ph type="subTitle" idx="1"/>
          </p:nvPr>
        </p:nvSpPr>
        <p:spPr>
          <a:xfrm>
            <a:off x="3880419" y="3668285"/>
            <a:ext cx="4431162" cy="1337967"/>
          </a:xfrm>
        </p:spPr>
        <p:txBody>
          <a:bodyPr>
            <a:normAutofit fontScale="85000" lnSpcReduction="20000"/>
          </a:bodyPr>
          <a:lstStyle/>
          <a:p>
            <a:r>
              <a:rPr lang="en-US" dirty="0"/>
              <a:t>Biography</a:t>
            </a:r>
          </a:p>
          <a:p>
            <a:r>
              <a:rPr lang="en-US" dirty="0"/>
              <a:t>Interiority: Literary Devices</a:t>
            </a:r>
          </a:p>
          <a:p>
            <a:r>
              <a:rPr lang="en-US" dirty="0"/>
              <a:t>Passing</a:t>
            </a:r>
          </a:p>
          <a:p>
            <a:r>
              <a:rPr lang="en-US" dirty="0"/>
              <a:t>Ambiguity and Queerness in the 1920s</a:t>
            </a:r>
          </a:p>
          <a:p>
            <a:endParaRPr lang="en-US" dirty="0"/>
          </a:p>
        </p:txBody>
      </p:sp>
    </p:spTree>
    <p:extLst>
      <p:ext uri="{BB962C8B-B14F-4D97-AF65-F5344CB8AC3E}">
        <p14:creationId xmlns:p14="http://schemas.microsoft.com/office/powerpoint/2010/main" val="238389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500"/>
                                  </p:stCondLst>
                                  <p:iterate>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7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1500"/>
                                  </p:stCondLst>
                                  <p:iterate>
                                    <p:tmPct val="10000"/>
                                  </p:iterate>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7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030815-AC97-B84F-A0AD-AB8AE5953158}"/>
              </a:ext>
            </a:extLst>
          </p:cNvPr>
          <p:cNvSpPr/>
          <p:nvPr/>
        </p:nvSpPr>
        <p:spPr>
          <a:xfrm>
            <a:off x="0" y="0"/>
            <a:ext cx="12192000" cy="2350983"/>
          </a:xfrm>
          <a:prstGeom prst="rect">
            <a:avLst/>
          </a:prstGeom>
          <a:solidFill>
            <a:srgbClr val="8F88CB">
              <a:alpha val="624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9B4894-C829-6E4A-90AC-50F5A831A285}"/>
              </a:ext>
            </a:extLst>
          </p:cNvPr>
          <p:cNvSpPr>
            <a:spLocks noGrp="1"/>
          </p:cNvSpPr>
          <p:nvPr>
            <p:ph type="title"/>
          </p:nvPr>
        </p:nvSpPr>
        <p:spPr>
          <a:xfrm>
            <a:off x="649270" y="506727"/>
            <a:ext cx="3885141" cy="1526741"/>
          </a:xfrm>
        </p:spPr>
        <p:txBody>
          <a:bodyPr>
            <a:normAutofit/>
          </a:bodyPr>
          <a:lstStyle/>
          <a:p>
            <a:pPr algn="r"/>
            <a:r>
              <a:rPr lang="en-US" sz="3000" b="1" dirty="0">
                <a:solidFill>
                  <a:schemeClr val="bg2"/>
                </a:solidFill>
                <a:latin typeface="Arial Rounded MT Bold" panose="020F0704030504030204" pitchFamily="34" charset="77"/>
              </a:rPr>
              <a:t>Irene’s Interiority</a:t>
            </a:r>
            <a:br>
              <a:rPr lang="en-US" sz="3000" b="1" dirty="0">
                <a:solidFill>
                  <a:schemeClr val="bg2"/>
                </a:solidFill>
                <a:latin typeface="Arial Rounded MT Bold" panose="020F0704030504030204" pitchFamily="34" charset="77"/>
              </a:rPr>
            </a:br>
            <a:r>
              <a:rPr lang="en-US" sz="3000" b="1" dirty="0">
                <a:solidFill>
                  <a:schemeClr val="bg2"/>
                </a:solidFill>
                <a:latin typeface="Arial Rounded MT Bold" panose="020F0704030504030204" pitchFamily="34" charset="77"/>
              </a:rPr>
              <a:t>sections from pages 17-18</a:t>
            </a:r>
          </a:p>
        </p:txBody>
      </p:sp>
      <p:sp>
        <p:nvSpPr>
          <p:cNvPr id="3" name="Content Placeholder 2">
            <a:extLst>
              <a:ext uri="{FF2B5EF4-FFF2-40B4-BE49-F238E27FC236}">
                <a16:creationId xmlns:a16="http://schemas.microsoft.com/office/drawing/2014/main" id="{1E5B33F7-C130-AC46-8139-8FA0D1257160}"/>
              </a:ext>
            </a:extLst>
          </p:cNvPr>
          <p:cNvSpPr>
            <a:spLocks noGrp="1"/>
          </p:cNvSpPr>
          <p:nvPr>
            <p:ph idx="1"/>
          </p:nvPr>
        </p:nvSpPr>
        <p:spPr>
          <a:xfrm>
            <a:off x="4945336" y="506727"/>
            <a:ext cx="6609921" cy="1526741"/>
          </a:xfrm>
        </p:spPr>
        <p:txBody>
          <a:bodyPr anchor="ctr">
            <a:normAutofit/>
          </a:bodyPr>
          <a:lstStyle/>
          <a:p>
            <a:pPr marL="0" indent="0">
              <a:buNone/>
            </a:pPr>
            <a:r>
              <a:rPr lang="en-US" sz="2200" b="1" dirty="0">
                <a:solidFill>
                  <a:schemeClr val="bg2"/>
                </a:solidFill>
              </a:rPr>
              <a:t>Can you spot the moment of “free indirect discourse?” How does it shape the idea of passing in the novel?</a:t>
            </a:r>
          </a:p>
        </p:txBody>
      </p:sp>
      <p:pic>
        <p:nvPicPr>
          <p:cNvPr id="6" name="Picture 5" descr="Text&#10;&#10;Description automatically generated">
            <a:extLst>
              <a:ext uri="{FF2B5EF4-FFF2-40B4-BE49-F238E27FC236}">
                <a16:creationId xmlns:a16="http://schemas.microsoft.com/office/drawing/2014/main" id="{B4E6AF4B-572D-AA45-81B0-A2FB69C4E306}"/>
              </a:ext>
            </a:extLst>
          </p:cNvPr>
          <p:cNvPicPr>
            <a:picLocks noChangeAspect="1"/>
          </p:cNvPicPr>
          <p:nvPr/>
        </p:nvPicPr>
        <p:blipFill>
          <a:blip r:embed="rId2"/>
          <a:stretch>
            <a:fillRect/>
          </a:stretch>
        </p:blipFill>
        <p:spPr>
          <a:xfrm>
            <a:off x="393308" y="2848730"/>
            <a:ext cx="5559480" cy="3099410"/>
          </a:xfrm>
          <a:prstGeom prst="rect">
            <a:avLst/>
          </a:prstGeom>
        </p:spPr>
      </p:pic>
      <p:pic>
        <p:nvPicPr>
          <p:cNvPr id="10" name="Picture 9" descr="Text&#10;&#10;Description automatically generated">
            <a:extLst>
              <a:ext uri="{FF2B5EF4-FFF2-40B4-BE49-F238E27FC236}">
                <a16:creationId xmlns:a16="http://schemas.microsoft.com/office/drawing/2014/main" id="{5CE4C537-0AE1-ED41-91A2-6C03FA0CE2C7}"/>
              </a:ext>
            </a:extLst>
          </p:cNvPr>
          <p:cNvPicPr>
            <a:picLocks noChangeAspect="1"/>
          </p:cNvPicPr>
          <p:nvPr/>
        </p:nvPicPr>
        <p:blipFill>
          <a:blip r:embed="rId3"/>
          <a:stretch>
            <a:fillRect/>
          </a:stretch>
        </p:blipFill>
        <p:spPr>
          <a:xfrm>
            <a:off x="6741460" y="2482439"/>
            <a:ext cx="4319102" cy="4049157"/>
          </a:xfrm>
          <a:prstGeom prst="rect">
            <a:avLst/>
          </a:prstGeom>
        </p:spPr>
      </p:pic>
    </p:spTree>
    <p:extLst>
      <p:ext uri="{BB962C8B-B14F-4D97-AF65-F5344CB8AC3E}">
        <p14:creationId xmlns:p14="http://schemas.microsoft.com/office/powerpoint/2010/main" val="2505084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assy tuxedo suit for a luxury dinner">
            <a:extLst>
              <a:ext uri="{FF2B5EF4-FFF2-40B4-BE49-F238E27FC236}">
                <a16:creationId xmlns:a16="http://schemas.microsoft.com/office/drawing/2014/main" id="{91DE5AE5-AC02-C39E-B27D-657E84A5462A}"/>
              </a:ext>
            </a:extLst>
          </p:cNvPr>
          <p:cNvPicPr>
            <a:picLocks noChangeAspect="1"/>
          </p:cNvPicPr>
          <p:nvPr/>
        </p:nvPicPr>
        <p:blipFill rotWithShape="1">
          <a:blip r:embed="rId2">
            <a:alphaModFix amt="40000"/>
          </a:blip>
          <a:srcRect t="6207" b="9523"/>
          <a:stretch/>
        </p:blipFill>
        <p:spPr>
          <a:xfrm>
            <a:off x="20" y="0"/>
            <a:ext cx="12191980" cy="6857990"/>
          </a:xfrm>
          <a:prstGeom prst="rect">
            <a:avLst/>
          </a:prstGeom>
        </p:spPr>
      </p:pic>
      <p:sp>
        <p:nvSpPr>
          <p:cNvPr id="2" name="Title 1">
            <a:extLst>
              <a:ext uri="{FF2B5EF4-FFF2-40B4-BE49-F238E27FC236}">
                <a16:creationId xmlns:a16="http://schemas.microsoft.com/office/drawing/2014/main" id="{BC5F705F-F265-EB47-8EE8-13B4E30B2E07}"/>
              </a:ext>
            </a:extLst>
          </p:cNvPr>
          <p:cNvSpPr>
            <a:spLocks noGrp="1"/>
          </p:cNvSpPr>
          <p:nvPr>
            <p:ph type="title"/>
          </p:nvPr>
        </p:nvSpPr>
        <p:spPr>
          <a:xfrm>
            <a:off x="965200" y="1663783"/>
            <a:ext cx="9964738" cy="2866286"/>
          </a:xfrm>
        </p:spPr>
        <p:txBody>
          <a:bodyPr vert="horz" lIns="91440" tIns="45720" rIns="91440" bIns="45720" rtlCol="0" anchor="b">
            <a:normAutofit/>
          </a:bodyPr>
          <a:lstStyle/>
          <a:p>
            <a:r>
              <a:rPr lang="en-US" sz="8100" dirty="0">
                <a:ln w="22225">
                  <a:solidFill>
                    <a:schemeClr val="tx1"/>
                  </a:solidFill>
                  <a:miter lim="800000"/>
                </a:ln>
                <a:noFill/>
              </a:rPr>
              <a:t>Ambiguity and Queerness in the 1920s</a:t>
            </a:r>
          </a:p>
        </p:txBody>
      </p:sp>
      <p:sp>
        <p:nvSpPr>
          <p:cNvPr id="4" name="TextBox 3">
            <a:extLst>
              <a:ext uri="{FF2B5EF4-FFF2-40B4-BE49-F238E27FC236}">
                <a16:creationId xmlns:a16="http://schemas.microsoft.com/office/drawing/2014/main" id="{709F57AB-5D6C-C54C-86B7-6403025653F4}"/>
              </a:ext>
            </a:extLst>
          </p:cNvPr>
          <p:cNvSpPr txBox="1"/>
          <p:nvPr/>
        </p:nvSpPr>
        <p:spPr>
          <a:xfrm>
            <a:off x="242889" y="278788"/>
            <a:ext cx="6686549" cy="1384995"/>
          </a:xfrm>
          <a:prstGeom prst="rect">
            <a:avLst/>
          </a:prstGeom>
          <a:noFill/>
        </p:spPr>
        <p:txBody>
          <a:bodyPr wrap="square" rtlCol="0">
            <a:spAutoFit/>
          </a:bodyPr>
          <a:lstStyle/>
          <a:p>
            <a:r>
              <a:rPr lang="en-US" sz="2800" b="1" dirty="0"/>
              <a:t>In 1984 “queer” first widely used to refer to </a:t>
            </a:r>
            <a:r>
              <a:rPr lang="en-US" sz="2800" b="1" dirty="0">
                <a:solidFill>
                  <a:srgbClr val="8F88CB"/>
                </a:solidFill>
              </a:rPr>
              <a:t>homosexuality</a:t>
            </a:r>
            <a:r>
              <a:rPr lang="en-US" sz="2800" b="1" dirty="0"/>
              <a:t>. </a:t>
            </a:r>
          </a:p>
          <a:p>
            <a:r>
              <a:rPr lang="en-US" sz="2800" b="1" dirty="0"/>
              <a:t>					However…</a:t>
            </a:r>
          </a:p>
        </p:txBody>
      </p:sp>
      <p:sp>
        <p:nvSpPr>
          <p:cNvPr id="6" name="TextBox 5">
            <a:extLst>
              <a:ext uri="{FF2B5EF4-FFF2-40B4-BE49-F238E27FC236}">
                <a16:creationId xmlns:a16="http://schemas.microsoft.com/office/drawing/2014/main" id="{C8DB671F-418A-FA4B-B9A4-3D84210C8F7C}"/>
              </a:ext>
            </a:extLst>
          </p:cNvPr>
          <p:cNvSpPr txBox="1"/>
          <p:nvPr/>
        </p:nvSpPr>
        <p:spPr>
          <a:xfrm>
            <a:off x="585788" y="4530069"/>
            <a:ext cx="12049125" cy="2062103"/>
          </a:xfrm>
          <a:prstGeom prst="rect">
            <a:avLst/>
          </a:prstGeom>
          <a:noFill/>
        </p:spPr>
        <p:txBody>
          <a:bodyPr wrap="square" rtlCol="0">
            <a:spAutoFit/>
          </a:bodyPr>
          <a:lstStyle/>
          <a:p>
            <a:r>
              <a:rPr lang="en-US" sz="3200" b="1" i="1" u="none" strike="noStrike" dirty="0">
                <a:effectLst/>
                <a:latin typeface="Open Sans" panose="020B0606030504020204" pitchFamily="34" charset="0"/>
              </a:rPr>
              <a:t>The Concise New Partridge Dictionary of Slang</a:t>
            </a:r>
            <a:r>
              <a:rPr lang="en-US" sz="3200" b="1" i="0" u="none" strike="noStrike" dirty="0">
                <a:effectLst/>
                <a:latin typeface="Open Sans" panose="020B0606030504020204" pitchFamily="34" charset="0"/>
              </a:rPr>
              <a:t> (1937) notes that it wasn’t until 1914 that ‘queer – a derogatory adjective meaning homosexual’ – was being used more commonly in society (p. 524).</a:t>
            </a:r>
            <a:endParaRPr lang="en-US" sz="3200" b="1" dirty="0"/>
          </a:p>
        </p:txBody>
      </p:sp>
      <p:pic>
        <p:nvPicPr>
          <p:cNvPr id="10" name="Content Placeholder 4" descr="A collage of a person singing&#10;&#10;Description automatically generated with low confidence">
            <a:extLst>
              <a:ext uri="{FF2B5EF4-FFF2-40B4-BE49-F238E27FC236}">
                <a16:creationId xmlns:a16="http://schemas.microsoft.com/office/drawing/2014/main" id="{A33E9E6A-7078-EF49-B1AA-6D3661B01DC8}"/>
              </a:ext>
            </a:extLst>
          </p:cNvPr>
          <p:cNvPicPr>
            <a:picLocks noGrp="1" noChangeAspect="1"/>
          </p:cNvPicPr>
          <p:nvPr>
            <p:ph idx="1"/>
          </p:nvPr>
        </p:nvPicPr>
        <p:blipFill>
          <a:blip r:embed="rId3"/>
          <a:stretch>
            <a:fillRect/>
          </a:stretch>
        </p:blipFill>
        <p:spPr>
          <a:xfrm>
            <a:off x="8189702" y="632731"/>
            <a:ext cx="3371267" cy="2062103"/>
          </a:xfrm>
        </p:spPr>
      </p:pic>
    </p:spTree>
    <p:extLst>
      <p:ext uri="{BB962C8B-B14F-4D97-AF65-F5344CB8AC3E}">
        <p14:creationId xmlns:p14="http://schemas.microsoft.com/office/powerpoint/2010/main" val="96623771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192BF674-5643-0442-A1A8-FF9130C290D6}"/>
              </a:ext>
            </a:extLst>
          </p:cNvPr>
          <p:cNvSpPr>
            <a:spLocks noGrp="1"/>
          </p:cNvSpPr>
          <p:nvPr>
            <p:ph type="title"/>
          </p:nvPr>
        </p:nvSpPr>
        <p:spPr>
          <a:xfrm>
            <a:off x="1295400" y="669925"/>
            <a:ext cx="4800600" cy="1325563"/>
          </a:xfrm>
        </p:spPr>
        <p:txBody>
          <a:bodyPr vert="horz" lIns="91440" tIns="45720" rIns="91440" bIns="45720" rtlCol="0" anchor="b">
            <a:normAutofit/>
          </a:bodyPr>
          <a:lstStyle/>
          <a:p>
            <a:r>
              <a:rPr lang="en-US" sz="4100" kern="1200" dirty="0">
                <a:solidFill>
                  <a:schemeClr val="bg1"/>
                </a:solidFill>
                <a:latin typeface="+mj-lt"/>
                <a:ea typeface="+mj-ea"/>
                <a:cs typeface="+mj-cs"/>
              </a:rPr>
              <a:t>Ma Rainey, Blues, and 1920s Modernity</a:t>
            </a: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C1239A3-1C83-0546-8575-F6862642B618}"/>
              </a:ext>
            </a:extLst>
          </p:cNvPr>
          <p:cNvSpPr>
            <a:spLocks noGrp="1"/>
          </p:cNvSpPr>
          <p:nvPr>
            <p:ph sz="half" idx="1"/>
          </p:nvPr>
        </p:nvSpPr>
        <p:spPr>
          <a:xfrm>
            <a:off x="571503" y="2288833"/>
            <a:ext cx="6543665" cy="4326277"/>
          </a:xfrm>
        </p:spPr>
        <p:txBody>
          <a:bodyPr vert="horz" lIns="91440" tIns="45720" rIns="91440" bIns="45720" rtlCol="0">
            <a:noAutofit/>
          </a:bodyPr>
          <a:lstStyle/>
          <a:p>
            <a:pPr marL="0" indent="0">
              <a:buNone/>
            </a:pPr>
            <a:r>
              <a:rPr lang="en-US" sz="2000" dirty="0">
                <a:solidFill>
                  <a:schemeClr val="bg1"/>
                </a:solidFill>
              </a:rPr>
              <a:t>Ma Rainey “Prove it On Me” (1928)</a:t>
            </a:r>
          </a:p>
          <a:p>
            <a:pPr marL="0" indent="0">
              <a:buNone/>
            </a:pPr>
            <a:r>
              <a:rPr lang="en-US" sz="2000" b="0" i="0" u="none" strike="noStrike" dirty="0">
                <a:solidFill>
                  <a:schemeClr val="bg1"/>
                </a:solidFill>
                <a:effectLst/>
              </a:rPr>
              <a:t>When I last night, Hade a bad big fight Everything seemed to go on wrong</a:t>
            </a:r>
            <a:br>
              <a:rPr lang="en-US" sz="2000" b="0" i="0" u="none" strike="noStrike" dirty="0">
                <a:solidFill>
                  <a:schemeClr val="bg1"/>
                </a:solidFill>
                <a:effectLst/>
              </a:rPr>
            </a:br>
            <a:r>
              <a:rPr lang="en-US" sz="2000" b="0" i="0" u="none" strike="noStrike" dirty="0">
                <a:solidFill>
                  <a:schemeClr val="bg1"/>
                </a:solidFill>
                <a:effectLst/>
              </a:rPr>
              <a:t>I looked up, to my surprise</a:t>
            </a:r>
            <a:br>
              <a:rPr lang="en-US" sz="2000" b="0" i="0" u="none" strike="noStrike" dirty="0">
                <a:solidFill>
                  <a:schemeClr val="bg1"/>
                </a:solidFill>
                <a:effectLst/>
              </a:rPr>
            </a:br>
            <a:r>
              <a:rPr lang="en-US" sz="2000" b="0" i="0" u="none" strike="noStrike" dirty="0">
                <a:solidFill>
                  <a:schemeClr val="bg1"/>
                </a:solidFill>
                <a:effectLst/>
              </a:rPr>
              <a:t>The gal I was with was gone.</a:t>
            </a:r>
          </a:p>
          <a:p>
            <a:pPr marL="0" indent="0">
              <a:buNone/>
            </a:pPr>
            <a:r>
              <a:rPr lang="en-US" sz="2000" b="0" i="0" u="none" strike="noStrike" dirty="0">
                <a:solidFill>
                  <a:schemeClr val="bg1"/>
                </a:solidFill>
                <a:effectLst/>
              </a:rPr>
              <a:t>Where she went, I don't know</a:t>
            </a:r>
            <a:br>
              <a:rPr lang="en-US" sz="2000" b="0" i="0" u="none" strike="noStrike" dirty="0">
                <a:solidFill>
                  <a:schemeClr val="bg1"/>
                </a:solidFill>
                <a:effectLst/>
              </a:rPr>
            </a:br>
            <a:r>
              <a:rPr lang="en-US" sz="2000" b="0" i="0" u="none" strike="noStrike" dirty="0">
                <a:solidFill>
                  <a:schemeClr val="bg1"/>
                </a:solidFill>
                <a:effectLst/>
              </a:rPr>
              <a:t>I mean to follow everywhere she goes;</a:t>
            </a:r>
            <a:br>
              <a:rPr lang="en-US" sz="2000" b="0" i="0" u="none" strike="noStrike" dirty="0">
                <a:solidFill>
                  <a:schemeClr val="bg1"/>
                </a:solidFill>
                <a:effectLst/>
              </a:rPr>
            </a:br>
            <a:r>
              <a:rPr lang="en-US" sz="2000" b="0" i="0" u="none" strike="noStrike" dirty="0">
                <a:solidFill>
                  <a:schemeClr val="bg1"/>
                </a:solidFill>
                <a:effectLst/>
              </a:rPr>
              <a:t>Folks say I'm crooked. I didn't know where she took it</a:t>
            </a:r>
            <a:br>
              <a:rPr lang="en-US" sz="2000" b="0" i="0" u="none" strike="noStrike" dirty="0">
                <a:solidFill>
                  <a:schemeClr val="bg1"/>
                </a:solidFill>
                <a:effectLst/>
              </a:rPr>
            </a:br>
            <a:r>
              <a:rPr lang="en-US" sz="2000" b="0" i="0" u="none" strike="noStrike" dirty="0">
                <a:solidFill>
                  <a:schemeClr val="bg1"/>
                </a:solidFill>
                <a:effectLst/>
              </a:rPr>
              <a:t>I want the whole world to know.</a:t>
            </a:r>
          </a:p>
          <a:p>
            <a:pPr marL="0" indent="0">
              <a:buNone/>
            </a:pPr>
            <a:r>
              <a:rPr lang="en-US" sz="2000" b="0" i="0" u="none" strike="noStrike" dirty="0">
                <a:solidFill>
                  <a:schemeClr val="bg1"/>
                </a:solidFill>
                <a:effectLst/>
              </a:rPr>
              <a:t>They say I do it, </a:t>
            </a:r>
            <a:r>
              <a:rPr lang="en-US" sz="2000" b="0" i="0" u="none" strike="noStrike" dirty="0" err="1">
                <a:solidFill>
                  <a:schemeClr val="bg1"/>
                </a:solidFill>
                <a:effectLst/>
              </a:rPr>
              <a:t>ain't</a:t>
            </a:r>
            <a:r>
              <a:rPr lang="en-US" sz="2000" b="0" i="0" u="none" strike="noStrike" dirty="0">
                <a:solidFill>
                  <a:schemeClr val="bg1"/>
                </a:solidFill>
                <a:effectLst/>
              </a:rPr>
              <a:t> nobody caught me</a:t>
            </a:r>
            <a:br>
              <a:rPr lang="en-US" sz="2000" b="0" i="0" u="none" strike="noStrike" dirty="0">
                <a:solidFill>
                  <a:schemeClr val="bg1"/>
                </a:solidFill>
                <a:effectLst/>
              </a:rPr>
            </a:br>
            <a:r>
              <a:rPr lang="en-US" sz="2000" b="0" i="0" u="none" strike="noStrike" dirty="0">
                <a:solidFill>
                  <a:schemeClr val="bg1"/>
                </a:solidFill>
                <a:effectLst/>
              </a:rPr>
              <a:t>Sure got to prove it on me;</a:t>
            </a:r>
            <a:br>
              <a:rPr lang="en-US" sz="2000" b="0" i="0" u="none" strike="noStrike" dirty="0">
                <a:solidFill>
                  <a:schemeClr val="bg1"/>
                </a:solidFill>
                <a:effectLst/>
              </a:rPr>
            </a:br>
            <a:r>
              <a:rPr lang="en-US" sz="2000" b="0" i="0" u="none" strike="noStrike" dirty="0">
                <a:solidFill>
                  <a:schemeClr val="bg1"/>
                </a:solidFill>
                <a:effectLst/>
              </a:rPr>
              <a:t>Went out last night with a crowd of my friends,</a:t>
            </a:r>
            <a:br>
              <a:rPr lang="en-US" sz="2000" b="0" i="0" u="none" strike="noStrike" dirty="0">
                <a:solidFill>
                  <a:schemeClr val="bg1"/>
                </a:solidFill>
                <a:effectLst/>
              </a:rPr>
            </a:br>
            <a:r>
              <a:rPr lang="en-US" sz="2000" b="0" i="0" u="none" strike="noStrike" dirty="0">
                <a:solidFill>
                  <a:schemeClr val="bg1"/>
                </a:solidFill>
                <a:effectLst/>
              </a:rPr>
              <a:t>They must've been women, </a:t>
            </a:r>
            <a:r>
              <a:rPr lang="en-US" sz="2000" b="0" i="0" u="none" strike="noStrike" dirty="0" err="1">
                <a:solidFill>
                  <a:schemeClr val="bg1"/>
                </a:solidFill>
                <a:effectLst/>
              </a:rPr>
              <a:t>'cause</a:t>
            </a:r>
            <a:r>
              <a:rPr lang="en-US" sz="2000" b="0" i="0" u="none" strike="noStrike" dirty="0">
                <a:solidFill>
                  <a:schemeClr val="bg1"/>
                </a:solidFill>
                <a:effectLst/>
              </a:rPr>
              <a:t> I don't like no men.</a:t>
            </a:r>
          </a:p>
          <a:p>
            <a:pPr marL="0" indent="0">
              <a:buNone/>
            </a:pPr>
            <a:endParaRPr lang="en-US" sz="2000" dirty="0">
              <a:solidFill>
                <a:schemeClr val="bg1"/>
              </a:solidFill>
            </a:endParaRPr>
          </a:p>
        </p:txBody>
      </p:sp>
      <p:pic>
        <p:nvPicPr>
          <p:cNvPr id="5" name="Online Media 4" descr="Gertrude 'Ma' Rainey - Prove It On Me Blues">
            <a:hlinkClick r:id="" action="ppaction://media"/>
            <a:extLst>
              <a:ext uri="{FF2B5EF4-FFF2-40B4-BE49-F238E27FC236}">
                <a16:creationId xmlns:a16="http://schemas.microsoft.com/office/drawing/2014/main" id="{6A68ECBA-79D5-4B41-8584-E9E262E49FB8}"/>
              </a:ext>
            </a:extLst>
          </p:cNvPr>
          <p:cNvPicPr>
            <a:picLocks noGrp="1" noRot="1" noChangeAspect="1"/>
          </p:cNvPicPr>
          <p:nvPr>
            <p:ph sz="half" idx="2"/>
            <a:videoFile r:link="rId1"/>
          </p:nvPr>
        </p:nvPicPr>
        <p:blipFill>
          <a:blip r:embed="rId3"/>
          <a:stretch>
            <a:fillRect/>
          </a:stretch>
        </p:blipFill>
        <p:spPr>
          <a:xfrm>
            <a:off x="7391400" y="1718151"/>
            <a:ext cx="4562263" cy="3421697"/>
          </a:xfrm>
          <a:prstGeom prst="rect">
            <a:avLst/>
          </a:prstGeom>
        </p:spPr>
      </p:pic>
      <p:cxnSp>
        <p:nvCxnSpPr>
          <p:cNvPr id="14" name="Straight Connector 13">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2905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16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AC90D387-51C6-9145-900D-1EEE1FB497FE}"/>
              </a:ext>
            </a:extLst>
          </p:cNvPr>
          <p:cNvSpPr>
            <a:spLocks noGrp="1"/>
          </p:cNvSpPr>
          <p:nvPr>
            <p:ph type="title"/>
          </p:nvPr>
        </p:nvSpPr>
        <p:spPr>
          <a:xfrm>
            <a:off x="838200" y="713312"/>
            <a:ext cx="4038600" cy="5431376"/>
          </a:xfrm>
        </p:spPr>
        <p:txBody>
          <a:bodyPr>
            <a:normAutofit/>
          </a:bodyPr>
          <a:lstStyle/>
          <a:p>
            <a:r>
              <a:rPr lang="en-US" dirty="0"/>
              <a:t>Another shift expanding the spectrum of gender expectations 1920s…</a:t>
            </a:r>
          </a:p>
        </p:txBody>
      </p:sp>
      <p:sp>
        <p:nvSpPr>
          <p:cNvPr id="3" name="Content Placeholder 2">
            <a:extLst>
              <a:ext uri="{FF2B5EF4-FFF2-40B4-BE49-F238E27FC236}">
                <a16:creationId xmlns:a16="http://schemas.microsoft.com/office/drawing/2014/main" id="{3CFF1DEC-8CD1-D54E-9F76-51B200D5D500}"/>
              </a:ext>
            </a:extLst>
          </p:cNvPr>
          <p:cNvSpPr>
            <a:spLocks noGrp="1"/>
          </p:cNvSpPr>
          <p:nvPr>
            <p:ph idx="1"/>
          </p:nvPr>
        </p:nvSpPr>
        <p:spPr>
          <a:xfrm>
            <a:off x="6094476" y="1013351"/>
            <a:ext cx="5257801" cy="5431376"/>
          </a:xfrm>
        </p:spPr>
        <p:txBody>
          <a:bodyPr anchor="ctr">
            <a:normAutofit fontScale="85000" lnSpcReduction="10000"/>
          </a:bodyPr>
          <a:lstStyle/>
          <a:p>
            <a:pPr marL="0" indent="0">
              <a:buNone/>
            </a:pPr>
            <a:r>
              <a:rPr lang="en-US" sz="3100" dirty="0"/>
              <a:t>On one </a:t>
            </a:r>
            <a:r>
              <a:rPr lang="en-US" sz="3100" dirty="0">
                <a:cs typeface="Times New Roman" panose="02020603050405020304" pitchFamily="18" charset="0"/>
              </a:rPr>
              <a:t>hand, in the 1920s in Black America and especially in,</a:t>
            </a:r>
            <a:endParaRPr lang="en-US" sz="3100" dirty="0"/>
          </a:p>
          <a:p>
            <a:pPr marL="0" indent="0">
              <a:buNone/>
            </a:pPr>
            <a:r>
              <a:rPr lang="en-US" sz="3100" dirty="0"/>
              <a:t>“</a:t>
            </a:r>
            <a:r>
              <a:rPr lang="en-US" sz="3100" dirty="0">
                <a:effectLst/>
                <a:latin typeface="Helvetica Neue" panose="02000503000000020004" pitchFamily="2" charset="0"/>
              </a:rPr>
              <a:t>Thus, the race ceased to need or revere images of pure black ladyhood as standard-bearers for African American humanity, "civi</a:t>
            </a:r>
            <a:r>
              <a:rPr lang="en-US" sz="3100" dirty="0">
                <a:latin typeface="Helvetica Neue" panose="02000503000000020004" pitchFamily="2" charset="0"/>
              </a:rPr>
              <a:t>l</a:t>
            </a:r>
            <a:r>
              <a:rPr lang="en-US" sz="3100" dirty="0">
                <a:effectLst/>
                <a:latin typeface="Helvetica Neue" panose="02000503000000020004" pitchFamily="2" charset="0"/>
              </a:rPr>
              <a:t>ization,” and fitness for civic inclusion. Her symbolic importance as a pure mother waned and ceased to act as a source of intra-racial political capital for the New Negro woman's participation in the formation of racial advancement discourses”</a:t>
            </a:r>
            <a:r>
              <a:rPr lang="en-US" sz="3100" dirty="0">
                <a:latin typeface="Helvetica Neue" panose="02000503000000020004" pitchFamily="2" charset="0"/>
              </a:rPr>
              <a:t>(Chapman, 12).</a:t>
            </a:r>
          </a:p>
          <a:p>
            <a:pPr marL="0" indent="0">
              <a:buNone/>
            </a:pPr>
            <a:r>
              <a:rPr lang="en-US" sz="1500" dirty="0">
                <a:effectLst/>
              </a:rPr>
              <a:t>Chapman, Erin D. </a:t>
            </a:r>
            <a:r>
              <a:rPr lang="en-US" sz="1500" i="1" dirty="0">
                <a:effectLst/>
              </a:rPr>
              <a:t>Prove It on Me : New Negroes, Sex, and Popular Culture in the 1920s /</a:t>
            </a:r>
            <a:r>
              <a:rPr lang="en-US" sz="1500" dirty="0">
                <a:effectLst/>
              </a:rPr>
              <a:t>. New York : Oxford University Press, c2012.</a:t>
            </a:r>
          </a:p>
          <a:p>
            <a:pPr marL="0" indent="0">
              <a:buNone/>
            </a:pPr>
            <a:endParaRPr lang="en-US" sz="2000" dirty="0">
              <a:effectLst/>
              <a:latin typeface="Helvetica Neue" panose="02000503000000020004" pitchFamily="2" charset="0"/>
            </a:endParaRPr>
          </a:p>
          <a:p>
            <a:pPr marL="0" indent="0">
              <a:buNone/>
            </a:pPr>
            <a:endParaRPr lang="en-US" sz="2000" dirty="0"/>
          </a:p>
          <a:p>
            <a:endParaRPr lang="en-US" sz="2000" dirty="0"/>
          </a:p>
        </p:txBody>
      </p:sp>
    </p:spTree>
    <p:extLst>
      <p:ext uri="{BB962C8B-B14F-4D97-AF65-F5344CB8AC3E}">
        <p14:creationId xmlns:p14="http://schemas.microsoft.com/office/powerpoint/2010/main" val="16125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42145"/>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5C01129-3453-464D-A870-ED71C6E89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9D2781A6-5C82-4764-B489-F9A599C0A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8833" y="685800"/>
            <a:ext cx="5004061" cy="54864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6E331DB-C86B-994E-AB2D-222BC8E1569B}"/>
              </a:ext>
            </a:extLst>
          </p:cNvPr>
          <p:cNvSpPr>
            <a:spLocks noGrp="1"/>
          </p:cNvSpPr>
          <p:nvPr>
            <p:ph type="title"/>
          </p:nvPr>
        </p:nvSpPr>
        <p:spPr>
          <a:xfrm>
            <a:off x="4178722" y="413335"/>
            <a:ext cx="4019107" cy="1361347"/>
          </a:xfrm>
        </p:spPr>
        <p:txBody>
          <a:bodyPr anchor="b">
            <a:normAutofit/>
          </a:bodyPr>
          <a:lstStyle/>
          <a:p>
            <a:pPr algn="ctr"/>
            <a:r>
              <a:rPr lang="en-US" sz="2400" dirty="0">
                <a:solidFill>
                  <a:schemeClr val="bg1">
                    <a:alpha val="60000"/>
                  </a:schemeClr>
                </a:solidFill>
              </a:rPr>
              <a:t>Still there are “respectability politics” and expectation of the New Negro uplifting the race…</a:t>
            </a:r>
          </a:p>
        </p:txBody>
      </p:sp>
      <p:pic>
        <p:nvPicPr>
          <p:cNvPr id="7" name="Picture 6" descr="A book cover with a group of people praying&#10;&#10;Description automatically generated with low confidence">
            <a:extLst>
              <a:ext uri="{FF2B5EF4-FFF2-40B4-BE49-F238E27FC236}">
                <a16:creationId xmlns:a16="http://schemas.microsoft.com/office/drawing/2014/main" id="{EB07438A-3B4B-1B44-89C8-E7751AE8278E}"/>
              </a:ext>
            </a:extLst>
          </p:cNvPr>
          <p:cNvPicPr>
            <a:picLocks noChangeAspect="1"/>
          </p:cNvPicPr>
          <p:nvPr/>
        </p:nvPicPr>
        <p:blipFill rotWithShape="1">
          <a:blip r:embed="rId2"/>
          <a:srcRect l="1836" r="-2003"/>
          <a:stretch/>
        </p:blipFill>
        <p:spPr>
          <a:xfrm>
            <a:off x="12950" y="685794"/>
            <a:ext cx="3585883" cy="5486400"/>
          </a:xfrm>
          <a:prstGeom prst="rect">
            <a:avLst/>
          </a:prstGeom>
        </p:spPr>
      </p:pic>
      <p:sp>
        <p:nvSpPr>
          <p:cNvPr id="3" name="Content Placeholder 2">
            <a:extLst>
              <a:ext uri="{FF2B5EF4-FFF2-40B4-BE49-F238E27FC236}">
                <a16:creationId xmlns:a16="http://schemas.microsoft.com/office/drawing/2014/main" id="{0A86AEE7-250B-CB41-819D-83914559854A}"/>
              </a:ext>
            </a:extLst>
          </p:cNvPr>
          <p:cNvSpPr>
            <a:spLocks noGrp="1"/>
          </p:cNvSpPr>
          <p:nvPr>
            <p:ph idx="1"/>
          </p:nvPr>
        </p:nvSpPr>
        <p:spPr>
          <a:xfrm>
            <a:off x="3426943" y="1792001"/>
            <a:ext cx="5338113" cy="4397512"/>
          </a:xfrm>
        </p:spPr>
        <p:txBody>
          <a:bodyPr anchor="t">
            <a:noAutofit/>
          </a:bodyPr>
          <a:lstStyle/>
          <a:p>
            <a:pPr marL="0" indent="0" algn="ctr">
              <a:buNone/>
            </a:pPr>
            <a:r>
              <a:rPr lang="en-US" sz="2400" dirty="0">
                <a:solidFill>
                  <a:schemeClr val="bg1"/>
                </a:solidFill>
                <a:effectLst/>
                <a:latin typeface="Helvetica Neue" panose="02000503000000020004" pitchFamily="2" charset="0"/>
              </a:rPr>
              <a:t>“African Americans in particular were generally deeply suspicious of anti-patriarchal social change and politics. In the minds of many, as race and gender were transforming, sexual mores shifting, and morality seemingly falling by the wayside, the meaning of black womanhood needed to remain stable, a pillar against which the race could test its novel successes and a supportive foundation for racial transformations: Race motherhood discourse made New Negro women into such pillars and foundations” </a:t>
            </a:r>
            <a:r>
              <a:rPr lang="en-US" sz="2400" dirty="0">
                <a:solidFill>
                  <a:schemeClr val="bg1"/>
                </a:solidFill>
              </a:rPr>
              <a:t>(Chapman, 13).</a:t>
            </a:r>
          </a:p>
        </p:txBody>
      </p:sp>
      <p:pic>
        <p:nvPicPr>
          <p:cNvPr id="10" name="Picture 9" descr="A picture containing human face, person, clothing, hat&#10;&#10;Description automatically generated">
            <a:extLst>
              <a:ext uri="{FF2B5EF4-FFF2-40B4-BE49-F238E27FC236}">
                <a16:creationId xmlns:a16="http://schemas.microsoft.com/office/drawing/2014/main" id="{6BE70500-6552-C74A-88B7-672650E862E2}"/>
              </a:ext>
            </a:extLst>
          </p:cNvPr>
          <p:cNvPicPr>
            <a:picLocks noChangeAspect="1"/>
          </p:cNvPicPr>
          <p:nvPr/>
        </p:nvPicPr>
        <p:blipFill rotWithShape="1">
          <a:blip r:embed="rId3"/>
          <a:srcRect l="14525" r="52774" b="-1"/>
          <a:stretch/>
        </p:blipFill>
        <p:spPr>
          <a:xfrm>
            <a:off x="9111773" y="685795"/>
            <a:ext cx="2905400" cy="5486399"/>
          </a:xfrm>
          <a:prstGeom prst="rect">
            <a:avLst/>
          </a:prstGeom>
        </p:spPr>
      </p:pic>
    </p:spTree>
    <p:extLst>
      <p:ext uri="{BB962C8B-B14F-4D97-AF65-F5344CB8AC3E}">
        <p14:creationId xmlns:p14="http://schemas.microsoft.com/office/powerpoint/2010/main" val="27976705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A picture containing human face, person, fashion accessory, hat&#10;&#10;Description automatically generated">
            <a:extLst>
              <a:ext uri="{FF2B5EF4-FFF2-40B4-BE49-F238E27FC236}">
                <a16:creationId xmlns:a16="http://schemas.microsoft.com/office/drawing/2014/main" id="{4911954F-6B07-2C41-93C8-557AEC7A6E3D}"/>
              </a:ext>
            </a:extLst>
          </p:cNvPr>
          <p:cNvPicPr>
            <a:picLocks noGrp="1" noChangeAspect="1"/>
          </p:cNvPicPr>
          <p:nvPr>
            <p:ph idx="1"/>
          </p:nvPr>
        </p:nvPicPr>
        <p:blipFill rotWithShape="1">
          <a:blip r:embed="rId2"/>
          <a:srcRect t="1316"/>
          <a:stretch/>
        </p:blipFill>
        <p:spPr>
          <a:xfrm>
            <a:off x="20" y="10"/>
            <a:ext cx="12191980" cy="6857990"/>
          </a:xfrm>
          <a:prstGeom prst="rect">
            <a:avLst/>
          </a:prstGeom>
        </p:spPr>
      </p:pic>
      <p:sp>
        <p:nvSpPr>
          <p:cNvPr id="2" name="Title 1">
            <a:extLst>
              <a:ext uri="{FF2B5EF4-FFF2-40B4-BE49-F238E27FC236}">
                <a16:creationId xmlns:a16="http://schemas.microsoft.com/office/drawing/2014/main" id="{077C568D-CEDF-F743-B70C-63C89ABF937C}"/>
              </a:ext>
            </a:extLst>
          </p:cNvPr>
          <p:cNvSpPr>
            <a:spLocks noGrp="1"/>
          </p:cNvSpPr>
          <p:nvPr>
            <p:ph type="title"/>
          </p:nvPr>
        </p:nvSpPr>
        <p:spPr>
          <a:xfrm>
            <a:off x="640080" y="640080"/>
            <a:ext cx="2752354" cy="2709275"/>
          </a:xfrm>
          <a:prstGeom prst="ellipse">
            <a:avLst/>
          </a:prstGeom>
          <a:solidFill>
            <a:srgbClr val="FFFFFF"/>
          </a:solidFill>
          <a:ln w="174625" cmpd="thinThick">
            <a:solidFill>
              <a:srgbClr val="FFFFFF"/>
            </a:solidFill>
          </a:ln>
        </p:spPr>
        <p:txBody>
          <a:bodyPr vert="horz" lIns="91440" tIns="45720" rIns="91440" bIns="45720" rtlCol="0" anchor="ctr">
            <a:normAutofit/>
          </a:bodyPr>
          <a:lstStyle/>
          <a:p>
            <a:pPr algn="ctr"/>
            <a:r>
              <a:rPr lang="en-US" sz="2800" dirty="0">
                <a:solidFill>
                  <a:srgbClr val="262626"/>
                </a:solidFill>
              </a:rPr>
              <a:t>Queerness in Passing </a:t>
            </a:r>
          </a:p>
        </p:txBody>
      </p:sp>
      <p:sp>
        <p:nvSpPr>
          <p:cNvPr id="13" name="TextBox 12">
            <a:extLst>
              <a:ext uri="{FF2B5EF4-FFF2-40B4-BE49-F238E27FC236}">
                <a16:creationId xmlns:a16="http://schemas.microsoft.com/office/drawing/2014/main" id="{8AF2F0A0-7F55-AB47-AB03-AFD68DBF0145}"/>
              </a:ext>
            </a:extLst>
          </p:cNvPr>
          <p:cNvSpPr txBox="1"/>
          <p:nvPr/>
        </p:nvSpPr>
        <p:spPr>
          <a:xfrm>
            <a:off x="8359871" y="6409563"/>
            <a:ext cx="3651256" cy="325025"/>
          </a:xfrm>
          <a:prstGeom prst="rect">
            <a:avLst/>
          </a:prstGeom>
          <a:noFill/>
        </p:spPr>
        <p:txBody>
          <a:bodyPr wrap="none" rtlCol="0">
            <a:spAutoFit/>
          </a:bodyPr>
          <a:lstStyle/>
          <a:p>
            <a:pPr defTabSz="768096">
              <a:spcAft>
                <a:spcPts val="600"/>
              </a:spcAft>
            </a:pPr>
            <a:r>
              <a:rPr lang="en-US" sz="1512" kern="1200" dirty="0">
                <a:solidFill>
                  <a:schemeClr val="tx1"/>
                </a:solidFill>
                <a:latin typeface="+mn-lt"/>
                <a:ea typeface="+mn-ea"/>
                <a:cs typeface="+mn-cs"/>
              </a:rPr>
              <a:t>Image from</a:t>
            </a:r>
            <a:r>
              <a:rPr lang="en-US" sz="1512" i="1" kern="1200" dirty="0">
                <a:solidFill>
                  <a:schemeClr val="tx1"/>
                </a:solidFill>
                <a:latin typeface="+mn-lt"/>
                <a:ea typeface="+mn-ea"/>
                <a:cs typeface="+mn-cs"/>
              </a:rPr>
              <a:t> Passing  </a:t>
            </a:r>
            <a:r>
              <a:rPr lang="en-US" sz="1512" kern="1200" dirty="0">
                <a:solidFill>
                  <a:schemeClr val="tx1"/>
                </a:solidFill>
                <a:latin typeface="+mn-lt"/>
                <a:ea typeface="+mn-ea"/>
                <a:cs typeface="+mn-cs"/>
              </a:rPr>
              <a:t>dir. Rebecca Hall (2019)</a:t>
            </a:r>
            <a:endParaRPr lang="en-US" dirty="0"/>
          </a:p>
        </p:txBody>
      </p:sp>
    </p:spTree>
    <p:extLst>
      <p:ext uri="{BB962C8B-B14F-4D97-AF65-F5344CB8AC3E}">
        <p14:creationId xmlns:p14="http://schemas.microsoft.com/office/powerpoint/2010/main" val="1819591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DFA440EF-A144-CA45-A69A-FAD3F9DECC38}"/>
              </a:ext>
            </a:extLst>
          </p:cNvPr>
          <p:cNvSpPr>
            <a:spLocks noGrp="1"/>
          </p:cNvSpPr>
          <p:nvPr>
            <p:ph type="title"/>
          </p:nvPr>
        </p:nvSpPr>
        <p:spPr>
          <a:xfrm>
            <a:off x="838200" y="609600"/>
            <a:ext cx="3739341" cy="1330839"/>
          </a:xfrm>
        </p:spPr>
        <p:txBody>
          <a:bodyPr vert="horz" lIns="91440" tIns="45720" rIns="91440" bIns="45720" rtlCol="0" anchor="ctr">
            <a:normAutofit/>
          </a:bodyPr>
          <a:lstStyle/>
          <a:p>
            <a:r>
              <a:rPr lang="en-US" kern="1200" dirty="0">
                <a:solidFill>
                  <a:schemeClr val="tx1"/>
                </a:solidFill>
                <a:latin typeface="+mj-lt"/>
                <a:ea typeface="+mj-ea"/>
                <a:cs typeface="+mj-cs"/>
              </a:rPr>
              <a:t> </a:t>
            </a:r>
          </a:p>
        </p:txBody>
      </p:sp>
      <p:sp>
        <p:nvSpPr>
          <p:cNvPr id="4" name="Content Placeholder 3">
            <a:extLst>
              <a:ext uri="{FF2B5EF4-FFF2-40B4-BE49-F238E27FC236}">
                <a16:creationId xmlns:a16="http://schemas.microsoft.com/office/drawing/2014/main" id="{D463BA0B-AE5D-594A-B2C3-3C7F3FAEC36D}"/>
              </a:ext>
            </a:extLst>
          </p:cNvPr>
          <p:cNvSpPr>
            <a:spLocks noGrp="1"/>
          </p:cNvSpPr>
          <p:nvPr>
            <p:ph sz="half" idx="2"/>
          </p:nvPr>
        </p:nvSpPr>
        <p:spPr>
          <a:xfrm>
            <a:off x="862366" y="2194102"/>
            <a:ext cx="3427001" cy="3908586"/>
          </a:xfrm>
        </p:spPr>
        <p:txBody>
          <a:bodyPr vert="horz" lIns="91440" tIns="45720" rIns="91440" bIns="45720" rtlCol="0">
            <a:normAutofit/>
          </a:bodyPr>
          <a:lstStyle/>
          <a:p>
            <a:pPr marL="0" indent="0">
              <a:buNone/>
            </a:pPr>
            <a:r>
              <a:rPr lang="en-US" sz="3200" i="1" dirty="0"/>
              <a:t>Passing</a:t>
            </a:r>
            <a:r>
              <a:rPr lang="en-US" sz="3200" dirty="0"/>
              <a:t>, Part I: Encounter, Chapter 2</a:t>
            </a:r>
          </a:p>
          <a:p>
            <a:pPr marL="0" indent="0">
              <a:buNone/>
            </a:pPr>
            <a:r>
              <a:rPr lang="en-US" sz="2000" dirty="0"/>
              <a:t>We have description and free indirect again. Can you spot it? What does it do?</a:t>
            </a:r>
          </a:p>
        </p:txBody>
      </p:sp>
      <p:pic>
        <p:nvPicPr>
          <p:cNvPr id="6" name="Content Placeholder 5" descr="A page of a book&#10;&#10;Description automatically generated with low confidence">
            <a:extLst>
              <a:ext uri="{FF2B5EF4-FFF2-40B4-BE49-F238E27FC236}">
                <a16:creationId xmlns:a16="http://schemas.microsoft.com/office/drawing/2014/main" id="{44545A85-1C9A-934D-8DA6-C9FB7DABB7C9}"/>
              </a:ext>
            </a:extLst>
          </p:cNvPr>
          <p:cNvPicPr>
            <a:picLocks noGrp="1" noChangeAspect="1"/>
          </p:cNvPicPr>
          <p:nvPr>
            <p:ph sz="half" idx="1"/>
          </p:nvPr>
        </p:nvPicPr>
        <p:blipFill>
          <a:blip r:embed="rId2"/>
          <a:stretch>
            <a:fillRect/>
          </a:stretch>
        </p:blipFill>
        <p:spPr>
          <a:xfrm>
            <a:off x="5445457" y="671058"/>
            <a:ext cx="6155141" cy="5539624"/>
          </a:xfrm>
          <a:prstGeom prst="rect">
            <a:avLst/>
          </a:prstGeom>
        </p:spPr>
      </p:pic>
      <p:sp>
        <p:nvSpPr>
          <p:cNvPr id="7" name="TextBox 6">
            <a:extLst>
              <a:ext uri="{FF2B5EF4-FFF2-40B4-BE49-F238E27FC236}">
                <a16:creationId xmlns:a16="http://schemas.microsoft.com/office/drawing/2014/main" id="{26C8E916-5A05-8C4D-8B18-55016C15F97F}"/>
              </a:ext>
            </a:extLst>
          </p:cNvPr>
          <p:cNvSpPr txBox="1"/>
          <p:nvPr/>
        </p:nvSpPr>
        <p:spPr>
          <a:xfrm>
            <a:off x="10614345" y="6094425"/>
            <a:ext cx="1281954" cy="369332"/>
          </a:xfrm>
          <a:prstGeom prst="rect">
            <a:avLst/>
          </a:prstGeom>
          <a:noFill/>
        </p:spPr>
        <p:txBody>
          <a:bodyPr wrap="none" rtlCol="0">
            <a:spAutoFit/>
          </a:bodyPr>
          <a:lstStyle/>
          <a:p>
            <a:r>
              <a:rPr lang="en-US" dirty="0"/>
              <a:t>(Larsen, 45)</a:t>
            </a:r>
          </a:p>
        </p:txBody>
      </p:sp>
    </p:spTree>
    <p:extLst>
      <p:ext uri="{BB962C8B-B14F-4D97-AF65-F5344CB8AC3E}">
        <p14:creationId xmlns:p14="http://schemas.microsoft.com/office/powerpoint/2010/main" val="2211468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83447"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7CD9D18-1499-F544-A25B-246FA1D0693F}"/>
              </a:ext>
            </a:extLst>
          </p:cNvPr>
          <p:cNvSpPr>
            <a:spLocks noGrp="1"/>
          </p:cNvSpPr>
          <p:nvPr>
            <p:ph type="title"/>
          </p:nvPr>
        </p:nvSpPr>
        <p:spPr>
          <a:xfrm>
            <a:off x="1155556" y="638113"/>
            <a:ext cx="4284417" cy="1665386"/>
          </a:xfrm>
        </p:spPr>
        <p:txBody>
          <a:bodyPr vert="horz" lIns="91440" tIns="45720" rIns="91440" bIns="45720" rtlCol="0" anchor="t">
            <a:normAutofit/>
          </a:bodyPr>
          <a:lstStyle/>
          <a:p>
            <a:r>
              <a:rPr lang="en-US" dirty="0">
                <a:solidFill>
                  <a:schemeClr val="bg1"/>
                </a:solidFill>
              </a:rPr>
              <a:t>Gertrude…</a:t>
            </a:r>
          </a:p>
        </p:txBody>
      </p:sp>
      <p:sp>
        <p:nvSpPr>
          <p:cNvPr id="24" name="Rectangle 23">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3B0D346-9C65-EE48-9292-41FB76F82FD8}"/>
              </a:ext>
            </a:extLst>
          </p:cNvPr>
          <p:cNvSpPr>
            <a:spLocks noGrp="1"/>
          </p:cNvSpPr>
          <p:nvPr>
            <p:ph sz="half" idx="1"/>
          </p:nvPr>
        </p:nvSpPr>
        <p:spPr>
          <a:xfrm>
            <a:off x="6739464" y="847475"/>
            <a:ext cx="4283491" cy="1379319"/>
          </a:xfrm>
        </p:spPr>
        <p:txBody>
          <a:bodyPr vert="horz" lIns="91440" tIns="45720" rIns="91440" bIns="45720" rtlCol="0" anchor="t">
            <a:normAutofit/>
          </a:bodyPr>
          <a:lstStyle/>
          <a:p>
            <a:pPr marL="0" indent="0">
              <a:buNone/>
            </a:pPr>
            <a:r>
              <a:rPr lang="en-US" sz="2200" dirty="0"/>
              <a:t>Friendship through the lens of passing and queer desire…why does Irene resent Gertrude at first? </a:t>
            </a:r>
          </a:p>
        </p:txBody>
      </p:sp>
      <p:sp>
        <p:nvSpPr>
          <p:cNvPr id="26" name="Rectangle 25">
            <a:extLst>
              <a:ext uri="{FF2B5EF4-FFF2-40B4-BE49-F238E27FC236}">
                <a16:creationId xmlns:a16="http://schemas.microsoft.com/office/drawing/2014/main" id="{6832F003-FCA6-4CFB-A2EA-308F3AA25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4420" y="640786"/>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Content Placeholder 9" descr="A picture containing text, font, screenshot, number&#10;&#10;Description automatically generated">
            <a:extLst>
              <a:ext uri="{FF2B5EF4-FFF2-40B4-BE49-F238E27FC236}">
                <a16:creationId xmlns:a16="http://schemas.microsoft.com/office/drawing/2014/main" id="{35459577-7423-4949-8308-A9EF671BCF0C}"/>
              </a:ext>
            </a:extLst>
          </p:cNvPr>
          <p:cNvPicPr>
            <a:picLocks noGrp="1" noChangeAspect="1"/>
          </p:cNvPicPr>
          <p:nvPr>
            <p:ph sz="half" idx="2"/>
          </p:nvPr>
        </p:nvPicPr>
        <p:blipFill>
          <a:blip r:embed="rId2"/>
          <a:stretch>
            <a:fillRect/>
          </a:stretch>
        </p:blipFill>
        <p:spPr>
          <a:xfrm>
            <a:off x="329001" y="2055331"/>
            <a:ext cx="5425463" cy="3173894"/>
          </a:xfrm>
          <a:prstGeom prst="rect">
            <a:avLst/>
          </a:prstGeom>
        </p:spPr>
      </p:pic>
      <p:pic>
        <p:nvPicPr>
          <p:cNvPr id="12" name="Picture 11" descr="A picture containing text, font, screenshot, white&#10;&#10;Description automatically generated">
            <a:extLst>
              <a:ext uri="{FF2B5EF4-FFF2-40B4-BE49-F238E27FC236}">
                <a16:creationId xmlns:a16="http://schemas.microsoft.com/office/drawing/2014/main" id="{398CDE3F-7D9E-5740-80AC-CDA14B02912F}"/>
              </a:ext>
            </a:extLst>
          </p:cNvPr>
          <p:cNvPicPr>
            <a:picLocks noChangeAspect="1"/>
          </p:cNvPicPr>
          <p:nvPr/>
        </p:nvPicPr>
        <p:blipFill>
          <a:blip r:embed="rId3"/>
          <a:stretch>
            <a:fillRect/>
          </a:stretch>
        </p:blipFill>
        <p:spPr>
          <a:xfrm>
            <a:off x="6249586" y="2055331"/>
            <a:ext cx="5788817" cy="3299624"/>
          </a:xfrm>
          <a:prstGeom prst="rect">
            <a:avLst/>
          </a:prstGeom>
        </p:spPr>
      </p:pic>
      <p:sp>
        <p:nvSpPr>
          <p:cNvPr id="13" name="TextBox 12">
            <a:extLst>
              <a:ext uri="{FF2B5EF4-FFF2-40B4-BE49-F238E27FC236}">
                <a16:creationId xmlns:a16="http://schemas.microsoft.com/office/drawing/2014/main" id="{27E5EDFC-3838-CA4B-83E3-3B536F7465B8}"/>
              </a:ext>
            </a:extLst>
          </p:cNvPr>
          <p:cNvSpPr txBox="1"/>
          <p:nvPr/>
        </p:nvSpPr>
        <p:spPr>
          <a:xfrm>
            <a:off x="10451878" y="6193479"/>
            <a:ext cx="1586525" cy="369332"/>
          </a:xfrm>
          <a:prstGeom prst="rect">
            <a:avLst/>
          </a:prstGeom>
          <a:noFill/>
        </p:spPr>
        <p:txBody>
          <a:bodyPr wrap="none" rtlCol="0">
            <a:spAutoFit/>
          </a:bodyPr>
          <a:lstStyle/>
          <a:p>
            <a:r>
              <a:rPr lang="en-US" dirty="0"/>
              <a:t>(Larsen, 55-56)</a:t>
            </a:r>
          </a:p>
        </p:txBody>
      </p:sp>
    </p:spTree>
    <p:extLst>
      <p:ext uri="{BB962C8B-B14F-4D97-AF65-F5344CB8AC3E}">
        <p14:creationId xmlns:p14="http://schemas.microsoft.com/office/powerpoint/2010/main" val="28884574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1"/>
            <a:ext cx="12191990" cy="168864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E8AB047-74A5-314F-8DAE-BB7ED6937608}"/>
              </a:ext>
            </a:extLst>
          </p:cNvPr>
          <p:cNvSpPr>
            <a:spLocks noGrp="1"/>
          </p:cNvSpPr>
          <p:nvPr>
            <p:ph type="title"/>
          </p:nvPr>
        </p:nvSpPr>
        <p:spPr>
          <a:xfrm>
            <a:off x="1156851" y="637762"/>
            <a:ext cx="9888496" cy="900131"/>
          </a:xfrm>
        </p:spPr>
        <p:txBody>
          <a:bodyPr vert="horz" lIns="91440" tIns="45720" rIns="91440" bIns="45720" rtlCol="0" anchor="t">
            <a:normAutofit/>
          </a:bodyPr>
          <a:lstStyle/>
          <a:p>
            <a:r>
              <a:rPr lang="en-US" sz="4000" kern="1200" dirty="0">
                <a:solidFill>
                  <a:schemeClr val="bg1"/>
                </a:solidFill>
                <a:latin typeface="+mj-lt"/>
                <a:ea typeface="+mj-ea"/>
                <a:cs typeface="+mj-cs"/>
              </a:rPr>
              <a:t>…and John’s nickname for Clare</a:t>
            </a:r>
          </a:p>
        </p:txBody>
      </p:sp>
      <p:sp>
        <p:nvSpPr>
          <p:cNvPr id="17" name="Rectangle 16">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2154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descr="A picture containing text, font, screenshot, black and white&#10;&#10;Description automatically generated">
            <a:extLst>
              <a:ext uri="{FF2B5EF4-FFF2-40B4-BE49-F238E27FC236}">
                <a16:creationId xmlns:a16="http://schemas.microsoft.com/office/drawing/2014/main" id="{5C8E6BA3-E2D7-0543-8DBF-A81DF1B60842}"/>
              </a:ext>
            </a:extLst>
          </p:cNvPr>
          <p:cNvPicPr>
            <a:picLocks noGrp="1" noChangeAspect="1"/>
          </p:cNvPicPr>
          <p:nvPr>
            <p:ph sz="half" idx="1"/>
          </p:nvPr>
        </p:nvPicPr>
        <p:blipFill>
          <a:blip r:embed="rId2"/>
          <a:stretch>
            <a:fillRect/>
          </a:stretch>
        </p:blipFill>
        <p:spPr>
          <a:xfrm>
            <a:off x="1156851" y="2261336"/>
            <a:ext cx="4449201" cy="4088982"/>
          </a:xfrm>
        </p:spPr>
      </p:pic>
      <p:pic>
        <p:nvPicPr>
          <p:cNvPr id="9" name="Content Placeholder 8" descr="A person and person looking at each other&#10;&#10;Description automatically generated with medium confidence">
            <a:extLst>
              <a:ext uri="{FF2B5EF4-FFF2-40B4-BE49-F238E27FC236}">
                <a16:creationId xmlns:a16="http://schemas.microsoft.com/office/drawing/2014/main" id="{F0853FC5-189B-7744-A806-3C5502A60809}"/>
              </a:ext>
            </a:extLst>
          </p:cNvPr>
          <p:cNvPicPr>
            <a:picLocks noGrp="1" noChangeAspect="1"/>
          </p:cNvPicPr>
          <p:nvPr>
            <p:ph sz="half" idx="2"/>
          </p:nvPr>
        </p:nvPicPr>
        <p:blipFill>
          <a:blip r:embed="rId3"/>
          <a:stretch>
            <a:fillRect/>
          </a:stretch>
        </p:blipFill>
        <p:spPr>
          <a:xfrm>
            <a:off x="5925220" y="2557847"/>
            <a:ext cx="4399982" cy="3101939"/>
          </a:xfrm>
        </p:spPr>
      </p:pic>
      <p:sp>
        <p:nvSpPr>
          <p:cNvPr id="10" name="TextBox 9">
            <a:extLst>
              <a:ext uri="{FF2B5EF4-FFF2-40B4-BE49-F238E27FC236}">
                <a16:creationId xmlns:a16="http://schemas.microsoft.com/office/drawing/2014/main" id="{FF29B2F0-3F31-0B4C-95E4-ABDB8F354C16}"/>
              </a:ext>
            </a:extLst>
          </p:cNvPr>
          <p:cNvSpPr txBox="1"/>
          <p:nvPr/>
        </p:nvSpPr>
        <p:spPr>
          <a:xfrm>
            <a:off x="6673946" y="5895213"/>
            <a:ext cx="3651256" cy="325025"/>
          </a:xfrm>
          <a:prstGeom prst="rect">
            <a:avLst/>
          </a:prstGeom>
          <a:noFill/>
        </p:spPr>
        <p:txBody>
          <a:bodyPr wrap="none" rtlCol="0">
            <a:spAutoFit/>
          </a:bodyPr>
          <a:lstStyle/>
          <a:p>
            <a:pPr defTabSz="768096">
              <a:spcAft>
                <a:spcPts val="600"/>
              </a:spcAft>
            </a:pPr>
            <a:r>
              <a:rPr lang="en-US" sz="1512" kern="1200" dirty="0">
                <a:solidFill>
                  <a:schemeClr val="tx1"/>
                </a:solidFill>
                <a:latin typeface="+mn-lt"/>
                <a:ea typeface="+mn-ea"/>
                <a:cs typeface="+mn-cs"/>
              </a:rPr>
              <a:t>Image from</a:t>
            </a:r>
            <a:r>
              <a:rPr lang="en-US" sz="1512" i="1" kern="1200" dirty="0">
                <a:solidFill>
                  <a:schemeClr val="tx1"/>
                </a:solidFill>
                <a:latin typeface="+mn-lt"/>
                <a:ea typeface="+mn-ea"/>
                <a:cs typeface="+mn-cs"/>
              </a:rPr>
              <a:t> Passing  </a:t>
            </a:r>
            <a:r>
              <a:rPr lang="en-US" sz="1512" kern="1200" dirty="0">
                <a:solidFill>
                  <a:schemeClr val="tx1"/>
                </a:solidFill>
                <a:latin typeface="+mn-lt"/>
                <a:ea typeface="+mn-ea"/>
                <a:cs typeface="+mn-cs"/>
              </a:rPr>
              <a:t>dir. Rebecca Hall (2019)</a:t>
            </a:r>
            <a:endParaRPr lang="en-US" dirty="0"/>
          </a:p>
        </p:txBody>
      </p:sp>
    </p:spTree>
    <p:extLst>
      <p:ext uri="{BB962C8B-B14F-4D97-AF65-F5344CB8AC3E}">
        <p14:creationId xmlns:p14="http://schemas.microsoft.com/office/powerpoint/2010/main" val="4018688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E8AB047-74A5-314F-8DAE-BB7ED6937608}"/>
              </a:ext>
            </a:extLst>
          </p:cNvPr>
          <p:cNvSpPr>
            <a:spLocks noGrp="1"/>
          </p:cNvSpPr>
          <p:nvPr>
            <p:ph type="title"/>
          </p:nvPr>
        </p:nvSpPr>
        <p:spPr>
          <a:xfrm>
            <a:off x="1198181" y="560881"/>
            <a:ext cx="9795638" cy="1114380"/>
          </a:xfrm>
        </p:spPr>
        <p:txBody>
          <a:bodyPr vert="horz" lIns="91440" tIns="45720" rIns="91440" bIns="45720" rtlCol="0" anchor="b">
            <a:normAutofit/>
          </a:bodyPr>
          <a:lstStyle/>
          <a:p>
            <a:pPr algn="ctr"/>
            <a:r>
              <a:rPr lang="en-US" sz="5200" dirty="0"/>
              <a:t>…and John’s nickname for Clare</a:t>
            </a:r>
          </a:p>
        </p:txBody>
      </p:sp>
      <p:pic>
        <p:nvPicPr>
          <p:cNvPr id="12" name="Content Placeholder 11" descr="A screenshot of a book&#10;&#10;Description automatically generated with medium confidence">
            <a:extLst>
              <a:ext uri="{FF2B5EF4-FFF2-40B4-BE49-F238E27FC236}">
                <a16:creationId xmlns:a16="http://schemas.microsoft.com/office/drawing/2014/main" id="{53A72143-74C6-C24E-AE7D-7826908C8270}"/>
              </a:ext>
            </a:extLst>
          </p:cNvPr>
          <p:cNvPicPr>
            <a:picLocks noGrp="1" noChangeAspect="1"/>
          </p:cNvPicPr>
          <p:nvPr>
            <p:ph sz="half" idx="1"/>
          </p:nvPr>
        </p:nvPicPr>
        <p:blipFill rotWithShape="1">
          <a:blip r:embed="rId2"/>
          <a:srcRect t="2748" r="5602"/>
          <a:stretch/>
        </p:blipFill>
        <p:spPr>
          <a:xfrm>
            <a:off x="427585" y="1594276"/>
            <a:ext cx="5508569" cy="5263724"/>
          </a:xfrm>
          <a:prstGeom prst="rect">
            <a:avLst/>
          </a:prstGeom>
        </p:spPr>
      </p:pic>
      <p:pic>
        <p:nvPicPr>
          <p:cNvPr id="14" name="Content Placeholder 13" descr="A close up of a text&#10;&#10;Description automatically generated with low confidence">
            <a:extLst>
              <a:ext uri="{FF2B5EF4-FFF2-40B4-BE49-F238E27FC236}">
                <a16:creationId xmlns:a16="http://schemas.microsoft.com/office/drawing/2014/main" id="{1E6868F5-F8DC-534A-AE86-D33A15D9B899}"/>
              </a:ext>
            </a:extLst>
          </p:cNvPr>
          <p:cNvPicPr>
            <a:picLocks noGrp="1" noChangeAspect="1"/>
          </p:cNvPicPr>
          <p:nvPr>
            <p:ph sz="half" idx="2"/>
          </p:nvPr>
        </p:nvPicPr>
        <p:blipFill>
          <a:blip r:embed="rId3"/>
          <a:stretch>
            <a:fillRect/>
          </a:stretch>
        </p:blipFill>
        <p:spPr>
          <a:xfrm>
            <a:off x="5936154" y="2236142"/>
            <a:ext cx="5828261" cy="2914129"/>
          </a:xfrm>
          <a:prstGeom prst="rect">
            <a:avLst/>
          </a:prstGeom>
        </p:spPr>
      </p:pic>
      <p:sp>
        <p:nvSpPr>
          <p:cNvPr id="15" name="TextBox 14">
            <a:extLst>
              <a:ext uri="{FF2B5EF4-FFF2-40B4-BE49-F238E27FC236}">
                <a16:creationId xmlns:a16="http://schemas.microsoft.com/office/drawing/2014/main" id="{4B9C1111-41E0-FB45-B1D8-F9051EC0155F}"/>
              </a:ext>
            </a:extLst>
          </p:cNvPr>
          <p:cNvSpPr txBox="1"/>
          <p:nvPr/>
        </p:nvSpPr>
        <p:spPr>
          <a:xfrm>
            <a:off x="9876352" y="5966801"/>
            <a:ext cx="1586525" cy="369332"/>
          </a:xfrm>
          <a:prstGeom prst="rect">
            <a:avLst/>
          </a:prstGeom>
          <a:noFill/>
        </p:spPr>
        <p:txBody>
          <a:bodyPr wrap="none" rtlCol="0">
            <a:spAutoFit/>
          </a:bodyPr>
          <a:lstStyle/>
          <a:p>
            <a:r>
              <a:rPr lang="en-US" dirty="0"/>
              <a:t>(Larsen, 67-68)</a:t>
            </a:r>
          </a:p>
        </p:txBody>
      </p:sp>
    </p:spTree>
    <p:extLst>
      <p:ext uri="{BB962C8B-B14F-4D97-AF65-F5344CB8AC3E}">
        <p14:creationId xmlns:p14="http://schemas.microsoft.com/office/powerpoint/2010/main" val="431811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6B3DFA3-D1CB-794B-A392-A70E0CC860A7}"/>
              </a:ext>
            </a:extLst>
          </p:cNvPr>
          <p:cNvSpPr>
            <a:spLocks noGrp="1"/>
          </p:cNvSpPr>
          <p:nvPr>
            <p:ph type="title"/>
          </p:nvPr>
        </p:nvSpPr>
        <p:spPr>
          <a:xfrm>
            <a:off x="6513788" y="365125"/>
            <a:ext cx="4840010" cy="1807305"/>
          </a:xfrm>
        </p:spPr>
        <p:txBody>
          <a:bodyPr vert="horz" lIns="91440" tIns="45720" rIns="91440" bIns="45720" rtlCol="0" anchor="ctr">
            <a:normAutofit/>
          </a:bodyPr>
          <a:lstStyle/>
          <a:p>
            <a:r>
              <a:rPr lang="en-US" dirty="0"/>
              <a:t>Nella Larsen</a:t>
            </a:r>
          </a:p>
        </p:txBody>
      </p:sp>
      <p:pic>
        <p:nvPicPr>
          <p:cNvPr id="6" name="Content Placeholder 5" descr="A picture containing text, person, posing, female&#10;&#10;Description automatically generated">
            <a:extLst>
              <a:ext uri="{FF2B5EF4-FFF2-40B4-BE49-F238E27FC236}">
                <a16:creationId xmlns:a16="http://schemas.microsoft.com/office/drawing/2014/main" id="{32B732BA-2DDA-F646-9BD5-A8CFF5C34C2F}"/>
              </a:ext>
            </a:extLst>
          </p:cNvPr>
          <p:cNvPicPr>
            <a:picLocks noGrp="1" noChangeAspect="1"/>
          </p:cNvPicPr>
          <p:nvPr>
            <p:ph sz="half" idx="1"/>
          </p:nvPr>
        </p:nvPicPr>
        <p:blipFill rotWithShape="1">
          <a:blip r:embed="rId2"/>
          <a:srcRect r="2" b="8442"/>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4" name="Content Placeholder 3">
            <a:extLst>
              <a:ext uri="{FF2B5EF4-FFF2-40B4-BE49-F238E27FC236}">
                <a16:creationId xmlns:a16="http://schemas.microsoft.com/office/drawing/2014/main" id="{650BB0BC-B75F-1348-87EA-76C603FCAF27}"/>
              </a:ext>
            </a:extLst>
          </p:cNvPr>
          <p:cNvSpPr>
            <a:spLocks noGrp="1"/>
          </p:cNvSpPr>
          <p:nvPr>
            <p:ph sz="half" idx="2"/>
          </p:nvPr>
        </p:nvSpPr>
        <p:spPr>
          <a:xfrm>
            <a:off x="6116569" y="2172430"/>
            <a:ext cx="5432385" cy="3843666"/>
          </a:xfrm>
        </p:spPr>
        <p:txBody>
          <a:bodyPr vert="horz" lIns="91440" tIns="45720" rIns="91440" bIns="45720" rtlCol="0">
            <a:noAutofit/>
          </a:bodyPr>
          <a:lstStyle/>
          <a:p>
            <a:pPr marL="0" indent="0">
              <a:buNone/>
            </a:pPr>
            <a:r>
              <a:rPr lang="en-US" sz="2400" dirty="0"/>
              <a:t>Nella Larsen was born in Chicago in 1893 to a Danish mother and a Danish West Indian father, both of whose names have been obscured by history. Nella's father died when she was two, and her mother remarried a man of Danish origin while Nella was still quite young. All biographical references indicate that Nella's step-father was a source of racial tension in Nella's </a:t>
            </a:r>
            <a:r>
              <a:rPr lang="en-US" sz="2400" dirty="0">
                <a:hlinkClick r:id="rId3" tooltip="Related articles for'Childhood'"/>
              </a:rPr>
              <a:t>childhood</a:t>
            </a:r>
            <a:r>
              <a:rPr lang="en-US" sz="2400" dirty="0"/>
              <a:t> home, which resulted in her </a:t>
            </a:r>
            <a:r>
              <a:rPr lang="en-US" sz="2400" dirty="0">
                <a:hlinkClick r:id="rId3" tooltip="Related articles for'Alienation'"/>
              </a:rPr>
              <a:t>alienation</a:t>
            </a:r>
            <a:r>
              <a:rPr lang="en-US" sz="2400" dirty="0"/>
              <a:t> from him as well as her mother.</a:t>
            </a:r>
          </a:p>
        </p:txBody>
      </p:sp>
    </p:spTree>
    <p:extLst>
      <p:ext uri="{BB962C8B-B14F-4D97-AF65-F5344CB8AC3E}">
        <p14:creationId xmlns:p14="http://schemas.microsoft.com/office/powerpoint/2010/main" val="4239573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60662-4AC0-DD41-8C09-0504C90E1D6C}"/>
              </a:ext>
            </a:extLst>
          </p:cNvPr>
          <p:cNvSpPr>
            <a:spLocks noGrp="1"/>
          </p:cNvSpPr>
          <p:nvPr>
            <p:ph type="title"/>
          </p:nvPr>
        </p:nvSpPr>
        <p:spPr>
          <a:xfrm>
            <a:off x="5868557" y="1138036"/>
            <a:ext cx="5444382" cy="1402470"/>
          </a:xfrm>
        </p:spPr>
        <p:txBody>
          <a:bodyPr anchor="t">
            <a:normAutofit/>
          </a:bodyPr>
          <a:lstStyle/>
          <a:p>
            <a:r>
              <a:rPr lang="en-US" sz="3000"/>
              <a:t>Reading Chapter 4 of Part I:</a:t>
            </a:r>
            <a:br>
              <a:rPr lang="en-US" sz="3000"/>
            </a:br>
            <a:r>
              <a:rPr lang="en-US" sz="3000"/>
              <a:t>Letters…avoidance…and Vexed Desires </a:t>
            </a:r>
          </a:p>
        </p:txBody>
      </p:sp>
      <p:pic>
        <p:nvPicPr>
          <p:cNvPr id="5" name="Picture 4" descr="Pen placed on top of a signature line">
            <a:extLst>
              <a:ext uri="{FF2B5EF4-FFF2-40B4-BE49-F238E27FC236}">
                <a16:creationId xmlns:a16="http://schemas.microsoft.com/office/drawing/2014/main" id="{0943FBDF-F753-6320-C905-06703AEA505C}"/>
              </a:ext>
            </a:extLst>
          </p:cNvPr>
          <p:cNvPicPr>
            <a:picLocks noChangeAspect="1"/>
          </p:cNvPicPr>
          <p:nvPr/>
        </p:nvPicPr>
        <p:blipFill rotWithShape="1">
          <a:blip r:embed="rId2"/>
          <a:srcRect l="49863" r="-1" b="-1"/>
          <a:stretch/>
        </p:blipFill>
        <p:spPr>
          <a:xfrm>
            <a:off x="-1" y="10"/>
            <a:ext cx="5151179"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EE4AC83-7024-DD42-A97E-93B3DB5C6505}"/>
              </a:ext>
            </a:extLst>
          </p:cNvPr>
          <p:cNvSpPr>
            <a:spLocks noGrp="1"/>
          </p:cNvSpPr>
          <p:nvPr>
            <p:ph idx="1"/>
          </p:nvPr>
        </p:nvSpPr>
        <p:spPr>
          <a:xfrm>
            <a:off x="5868557" y="2551176"/>
            <a:ext cx="5444382" cy="3591207"/>
          </a:xfrm>
        </p:spPr>
        <p:txBody>
          <a:bodyPr>
            <a:noAutofit/>
          </a:bodyPr>
          <a:lstStyle/>
          <a:p>
            <a:r>
              <a:rPr lang="en-US" dirty="0"/>
              <a:t>How do you respond to a ”friend” that you don’t want to be friend with? </a:t>
            </a:r>
          </a:p>
          <a:p>
            <a:pPr marL="0" indent="0">
              <a:buNone/>
            </a:pPr>
            <a:endParaRPr lang="en-US" dirty="0"/>
          </a:p>
          <a:p>
            <a:r>
              <a:rPr lang="en-US" dirty="0"/>
              <a:t>What does that text become to you?</a:t>
            </a:r>
          </a:p>
          <a:p>
            <a:endParaRPr lang="en-US" dirty="0"/>
          </a:p>
          <a:p>
            <a:r>
              <a:rPr lang="en-US" dirty="0"/>
              <a:t>How might this help with the letter?</a:t>
            </a:r>
          </a:p>
        </p:txBody>
      </p:sp>
    </p:spTree>
    <p:extLst>
      <p:ext uri="{BB962C8B-B14F-4D97-AF65-F5344CB8AC3E}">
        <p14:creationId xmlns:p14="http://schemas.microsoft.com/office/powerpoint/2010/main" val="1412407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F66220-6B88-5D40-82C7-BAC2C0A91D14}"/>
              </a:ext>
            </a:extLst>
          </p:cNvPr>
          <p:cNvSpPr>
            <a:spLocks noGrp="1"/>
          </p:cNvSpPr>
          <p:nvPr>
            <p:ph type="title"/>
          </p:nvPr>
        </p:nvSpPr>
        <p:spPr>
          <a:xfrm>
            <a:off x="9028621" y="956303"/>
            <a:ext cx="2757128" cy="4794567"/>
          </a:xfrm>
        </p:spPr>
        <p:txBody>
          <a:bodyPr vert="horz" lIns="91440" tIns="45720" rIns="91440" bIns="45720" rtlCol="0" anchor="ctr">
            <a:normAutofit/>
          </a:bodyPr>
          <a:lstStyle/>
          <a:p>
            <a:r>
              <a:rPr lang="en-US" sz="3600" dirty="0">
                <a:solidFill>
                  <a:srgbClr val="FFFFFF"/>
                </a:solidFill>
              </a:rPr>
              <a:t>Letters to Re-encounter to thinking about Passing </a:t>
            </a: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 up of a text&#10;&#10;Description automatically generated with low confidence">
            <a:extLst>
              <a:ext uri="{FF2B5EF4-FFF2-40B4-BE49-F238E27FC236}">
                <a16:creationId xmlns:a16="http://schemas.microsoft.com/office/drawing/2014/main" id="{6965A62C-0E7E-E643-856D-4F89DF9B7A8E}"/>
              </a:ext>
            </a:extLst>
          </p:cNvPr>
          <p:cNvPicPr>
            <a:picLocks noGrp="1" noChangeAspect="1"/>
          </p:cNvPicPr>
          <p:nvPr>
            <p:ph idx="1"/>
          </p:nvPr>
        </p:nvPicPr>
        <p:blipFill rotWithShape="1">
          <a:blip r:embed="rId2"/>
          <a:srcRect r="929" b="-2"/>
          <a:stretch/>
        </p:blipFill>
        <p:spPr>
          <a:xfrm>
            <a:off x="976251" y="942538"/>
            <a:ext cx="7163222" cy="4808332"/>
          </a:xfrm>
          <a:prstGeom prst="rect">
            <a:avLst/>
          </a:prstGeom>
          <a:effectLst/>
        </p:spPr>
      </p:pic>
    </p:spTree>
    <p:extLst>
      <p:ext uri="{BB962C8B-B14F-4D97-AF65-F5344CB8AC3E}">
        <p14:creationId xmlns:p14="http://schemas.microsoft.com/office/powerpoint/2010/main" val="3761262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73F61D-17F8-7B44-A44F-56A06A25F99B}"/>
              </a:ext>
            </a:extLst>
          </p:cNvPr>
          <p:cNvSpPr>
            <a:spLocks noGrp="1"/>
          </p:cNvSpPr>
          <p:nvPr>
            <p:ph type="title"/>
          </p:nvPr>
        </p:nvSpPr>
        <p:spPr>
          <a:xfrm>
            <a:off x="9105267" y="942538"/>
            <a:ext cx="2757128" cy="4794567"/>
          </a:xfrm>
        </p:spPr>
        <p:txBody>
          <a:bodyPr vert="horz" lIns="91440" tIns="45720" rIns="91440" bIns="45720" rtlCol="0" anchor="ctr">
            <a:normAutofit/>
          </a:bodyPr>
          <a:lstStyle/>
          <a:p>
            <a:r>
              <a:rPr lang="en-US" sz="3600" dirty="0">
                <a:solidFill>
                  <a:srgbClr val="FFFFFF"/>
                </a:solidFill>
              </a:rPr>
              <a:t>Letters to Re-encounter to thinking about Passing </a:t>
            </a: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 font, screenshot, black and white&#10;&#10;Description automatically generated">
            <a:extLst>
              <a:ext uri="{FF2B5EF4-FFF2-40B4-BE49-F238E27FC236}">
                <a16:creationId xmlns:a16="http://schemas.microsoft.com/office/drawing/2014/main" id="{F6AE81EE-7115-5E44-A407-F621778FF7DC}"/>
              </a:ext>
            </a:extLst>
          </p:cNvPr>
          <p:cNvPicPr>
            <a:picLocks noGrp="1" noChangeAspect="1"/>
          </p:cNvPicPr>
          <p:nvPr>
            <p:ph idx="1"/>
          </p:nvPr>
        </p:nvPicPr>
        <p:blipFill rotWithShape="1">
          <a:blip r:embed="rId2"/>
          <a:srcRect t="840" b="4283"/>
          <a:stretch/>
        </p:blipFill>
        <p:spPr>
          <a:xfrm>
            <a:off x="976251" y="942538"/>
            <a:ext cx="7163222" cy="4808332"/>
          </a:xfrm>
          <a:prstGeom prst="rect">
            <a:avLst/>
          </a:prstGeom>
          <a:effectLst/>
        </p:spPr>
      </p:pic>
    </p:spTree>
    <p:extLst>
      <p:ext uri="{BB962C8B-B14F-4D97-AF65-F5344CB8AC3E}">
        <p14:creationId xmlns:p14="http://schemas.microsoft.com/office/powerpoint/2010/main" val="2958760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4F316C-C4E7-8548-AF73-F47AD8D1E6BD}"/>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Irene and Brian </a:t>
            </a:r>
          </a:p>
        </p:txBody>
      </p:sp>
      <p:pic>
        <p:nvPicPr>
          <p:cNvPr id="5" name="Content Placeholder 4" descr="A picture containing text, font, screenshot, white&#10;&#10;Description automatically generated">
            <a:extLst>
              <a:ext uri="{FF2B5EF4-FFF2-40B4-BE49-F238E27FC236}">
                <a16:creationId xmlns:a16="http://schemas.microsoft.com/office/drawing/2014/main" id="{22518951-FC48-0B46-82EB-C509D3D3100A}"/>
              </a:ext>
            </a:extLst>
          </p:cNvPr>
          <p:cNvPicPr>
            <a:picLocks noGrp="1" noChangeAspect="1"/>
          </p:cNvPicPr>
          <p:nvPr>
            <p:ph idx="1"/>
          </p:nvPr>
        </p:nvPicPr>
        <p:blipFill>
          <a:blip r:embed="rId2"/>
          <a:stretch>
            <a:fillRect/>
          </a:stretch>
        </p:blipFill>
        <p:spPr>
          <a:xfrm>
            <a:off x="2046047" y="1675227"/>
            <a:ext cx="8099906" cy="4394199"/>
          </a:xfrm>
          <a:prstGeom prst="rect">
            <a:avLst/>
          </a:prstGeom>
        </p:spPr>
      </p:pic>
    </p:spTree>
    <p:extLst>
      <p:ext uri="{BB962C8B-B14F-4D97-AF65-F5344CB8AC3E}">
        <p14:creationId xmlns:p14="http://schemas.microsoft.com/office/powerpoint/2010/main" val="289860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BC861F-0E03-C04F-A687-3F51CB901613}"/>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5400" kern="1200">
                <a:solidFill>
                  <a:schemeClr val="tx1"/>
                </a:solidFill>
                <a:latin typeface="+mj-lt"/>
                <a:ea typeface="+mj-ea"/>
                <a:cs typeface="+mj-cs"/>
              </a:rPr>
              <a:t>Irene and Brian </a:t>
            </a:r>
          </a:p>
        </p:txBody>
      </p:sp>
      <p:sp>
        <p:nvSpPr>
          <p:cNvPr id="16"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1EF5F7A-C0DC-A647-82CF-893DC3E36FAC}"/>
              </a:ext>
            </a:extLst>
          </p:cNvPr>
          <p:cNvSpPr txBox="1"/>
          <p:nvPr/>
        </p:nvSpPr>
        <p:spPr>
          <a:xfrm>
            <a:off x="630936" y="2807208"/>
            <a:ext cx="3429000" cy="341071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a:t>What do you think of Brian’s suggesting that passing is about survival?</a:t>
            </a:r>
          </a:p>
          <a:p>
            <a:pPr indent="-228600">
              <a:lnSpc>
                <a:spcPct val="90000"/>
              </a:lnSpc>
              <a:spcAft>
                <a:spcPts val="600"/>
              </a:spcAft>
              <a:buFont typeface="Arial" panose="020B0604020202020204" pitchFamily="34" charset="0"/>
              <a:buChar char="•"/>
            </a:pPr>
            <a:endParaRPr lang="en-US" sz="2200"/>
          </a:p>
          <a:p>
            <a:pPr indent="-228600">
              <a:lnSpc>
                <a:spcPct val="90000"/>
              </a:lnSpc>
              <a:spcAft>
                <a:spcPts val="600"/>
              </a:spcAft>
              <a:buFont typeface="Arial" panose="020B0604020202020204" pitchFamily="34" charset="0"/>
              <a:buChar char="•"/>
            </a:pPr>
            <a:r>
              <a:rPr lang="en-US" sz="2200"/>
              <a:t>Could this be related to what he does for a living?</a:t>
            </a:r>
          </a:p>
          <a:p>
            <a:pPr indent="-228600">
              <a:lnSpc>
                <a:spcPct val="90000"/>
              </a:lnSpc>
              <a:spcAft>
                <a:spcPts val="600"/>
              </a:spcAft>
              <a:buFont typeface="Arial" panose="020B0604020202020204" pitchFamily="34" charset="0"/>
              <a:buChar char="•"/>
            </a:pPr>
            <a:endParaRPr lang="en-US" sz="2200"/>
          </a:p>
        </p:txBody>
      </p:sp>
      <p:pic>
        <p:nvPicPr>
          <p:cNvPr id="5" name="Content Placeholder 4" descr="A picture containing text, screenshot, font, number&#10;&#10;Description automatically generated">
            <a:extLst>
              <a:ext uri="{FF2B5EF4-FFF2-40B4-BE49-F238E27FC236}">
                <a16:creationId xmlns:a16="http://schemas.microsoft.com/office/drawing/2014/main" id="{C8E6AE2B-AB59-BB4F-B482-444645F20739}"/>
              </a:ext>
            </a:extLst>
          </p:cNvPr>
          <p:cNvPicPr>
            <a:picLocks noGrp="1" noChangeAspect="1"/>
          </p:cNvPicPr>
          <p:nvPr>
            <p:ph idx="1"/>
          </p:nvPr>
        </p:nvPicPr>
        <p:blipFill>
          <a:blip r:embed="rId2"/>
          <a:stretch>
            <a:fillRect/>
          </a:stretch>
        </p:blipFill>
        <p:spPr>
          <a:xfrm>
            <a:off x="4654296" y="917772"/>
            <a:ext cx="6903720" cy="5022455"/>
          </a:xfrm>
          <a:prstGeom prst="rect">
            <a:avLst/>
          </a:prstGeom>
        </p:spPr>
      </p:pic>
    </p:spTree>
    <p:extLst>
      <p:ext uri="{BB962C8B-B14F-4D97-AF65-F5344CB8AC3E}">
        <p14:creationId xmlns:p14="http://schemas.microsoft.com/office/powerpoint/2010/main" val="1581313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A picture containing text, font, white, screenshot&#10;&#10;Description automatically generated">
            <a:extLst>
              <a:ext uri="{FF2B5EF4-FFF2-40B4-BE49-F238E27FC236}">
                <a16:creationId xmlns:a16="http://schemas.microsoft.com/office/drawing/2014/main" id="{5D3E0E69-C582-044F-9875-B23B49FDFE87}"/>
              </a:ext>
            </a:extLst>
          </p:cNvPr>
          <p:cNvPicPr>
            <a:picLocks noGrp="1" noChangeAspect="1"/>
          </p:cNvPicPr>
          <p:nvPr>
            <p:ph idx="1"/>
          </p:nvPr>
        </p:nvPicPr>
        <p:blipFill>
          <a:blip r:embed="rId2"/>
          <a:stretch>
            <a:fillRect/>
          </a:stretch>
        </p:blipFill>
        <p:spPr>
          <a:xfrm>
            <a:off x="228600" y="402526"/>
            <a:ext cx="11658600" cy="4605148"/>
          </a:xfrm>
          <a:prstGeom prst="rect">
            <a:avLst/>
          </a:prstGeom>
        </p:spPr>
      </p:pic>
    </p:spTree>
    <p:extLst>
      <p:ext uri="{BB962C8B-B14F-4D97-AF65-F5344CB8AC3E}">
        <p14:creationId xmlns:p14="http://schemas.microsoft.com/office/powerpoint/2010/main" val="3839981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B807A72-4125-984E-BE18-872FD34F3E03}"/>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He doesn’t want to be a doctor anymore…</a:t>
            </a:r>
          </a:p>
        </p:txBody>
      </p:sp>
      <p:pic>
        <p:nvPicPr>
          <p:cNvPr id="5" name="Content Placeholder 4" descr="A picture containing text, font, screenshot, document&#10;&#10;Description automatically generated">
            <a:extLst>
              <a:ext uri="{FF2B5EF4-FFF2-40B4-BE49-F238E27FC236}">
                <a16:creationId xmlns:a16="http://schemas.microsoft.com/office/drawing/2014/main" id="{29BD991D-2763-1742-9A00-8E788EEFE5CC}"/>
              </a:ext>
            </a:extLst>
          </p:cNvPr>
          <p:cNvPicPr>
            <a:picLocks noGrp="1" noChangeAspect="1"/>
          </p:cNvPicPr>
          <p:nvPr>
            <p:ph idx="1"/>
          </p:nvPr>
        </p:nvPicPr>
        <p:blipFill>
          <a:blip r:embed="rId2"/>
          <a:stretch>
            <a:fillRect/>
          </a:stretch>
        </p:blipFill>
        <p:spPr>
          <a:xfrm>
            <a:off x="4502428" y="936117"/>
            <a:ext cx="7225748" cy="4985765"/>
          </a:xfrm>
          <a:prstGeom prst="rect">
            <a:avLst/>
          </a:prstGeom>
        </p:spPr>
      </p:pic>
    </p:spTree>
    <p:extLst>
      <p:ext uri="{BB962C8B-B14F-4D97-AF65-F5344CB8AC3E}">
        <p14:creationId xmlns:p14="http://schemas.microsoft.com/office/powerpoint/2010/main" val="10054205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Rectangle 13">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4FB24A-EE21-A241-86BF-819F7A811B26}"/>
              </a:ext>
            </a:extLst>
          </p:cNvPr>
          <p:cNvSpPr>
            <a:spLocks noGrp="1"/>
          </p:cNvSpPr>
          <p:nvPr>
            <p:ph type="title"/>
          </p:nvPr>
        </p:nvSpPr>
        <p:spPr>
          <a:xfrm>
            <a:off x="699714" y="353160"/>
            <a:ext cx="7091300" cy="898581"/>
          </a:xfrm>
        </p:spPr>
        <p:txBody>
          <a:bodyPr vert="horz" lIns="91440" tIns="45720" rIns="91440" bIns="45720" rtlCol="0" anchor="ctr">
            <a:normAutofit/>
          </a:bodyPr>
          <a:lstStyle/>
          <a:p>
            <a:r>
              <a:rPr lang="en-US" sz="4000" dirty="0">
                <a:solidFill>
                  <a:srgbClr val="FFFFFF"/>
                </a:solidFill>
              </a:rPr>
              <a:t>And Irene hates his change. Why?</a:t>
            </a:r>
          </a:p>
        </p:txBody>
      </p:sp>
      <p:pic>
        <p:nvPicPr>
          <p:cNvPr id="5" name="Content Placeholder 4" descr="A picture containing text, font, white, screenshot&#10;&#10;Description automatically generated">
            <a:extLst>
              <a:ext uri="{FF2B5EF4-FFF2-40B4-BE49-F238E27FC236}">
                <a16:creationId xmlns:a16="http://schemas.microsoft.com/office/drawing/2014/main" id="{C45C3DB4-C0AD-D047-A610-1F470731DDBA}"/>
              </a:ext>
            </a:extLst>
          </p:cNvPr>
          <p:cNvPicPr>
            <a:picLocks noGrp="1" noChangeAspect="1"/>
          </p:cNvPicPr>
          <p:nvPr>
            <p:ph idx="1"/>
          </p:nvPr>
        </p:nvPicPr>
        <p:blipFill>
          <a:blip r:embed="rId2"/>
          <a:stretch>
            <a:fillRect/>
          </a:stretch>
        </p:blipFill>
        <p:spPr>
          <a:xfrm>
            <a:off x="338469" y="3209414"/>
            <a:ext cx="5131088" cy="1539325"/>
          </a:xfrm>
          <a:prstGeom prst="rect">
            <a:avLst/>
          </a:prstGeom>
        </p:spPr>
      </p:pic>
      <p:pic>
        <p:nvPicPr>
          <p:cNvPr id="7" name="Picture 6" descr="A screenshot of a text&#10;&#10;Description automatically generated with low confidence">
            <a:extLst>
              <a:ext uri="{FF2B5EF4-FFF2-40B4-BE49-F238E27FC236}">
                <a16:creationId xmlns:a16="http://schemas.microsoft.com/office/drawing/2014/main" id="{3A9639C3-B3DE-DE43-877E-2A85CB7D049E}"/>
              </a:ext>
            </a:extLst>
          </p:cNvPr>
          <p:cNvPicPr>
            <a:picLocks noChangeAspect="1"/>
          </p:cNvPicPr>
          <p:nvPr/>
        </p:nvPicPr>
        <p:blipFill rotWithShape="1">
          <a:blip r:embed="rId3"/>
          <a:srcRect t="8100"/>
          <a:stretch/>
        </p:blipFill>
        <p:spPr>
          <a:xfrm>
            <a:off x="5808026" y="1773936"/>
            <a:ext cx="5131088" cy="5084064"/>
          </a:xfrm>
          <a:prstGeom prst="rect">
            <a:avLst/>
          </a:prstGeom>
        </p:spPr>
      </p:pic>
    </p:spTree>
    <p:extLst>
      <p:ext uri="{BB962C8B-B14F-4D97-AF65-F5344CB8AC3E}">
        <p14:creationId xmlns:p14="http://schemas.microsoft.com/office/powerpoint/2010/main" val="21502709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1" name="Rectangle 30">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64343E-DDEA-0244-BDB8-1668E839A7F2}"/>
              </a:ext>
            </a:extLst>
          </p:cNvPr>
          <p:cNvSpPr>
            <a:spLocks noGrp="1"/>
          </p:cNvSpPr>
          <p:nvPr>
            <p:ph type="title"/>
          </p:nvPr>
        </p:nvSpPr>
        <p:spPr>
          <a:xfrm>
            <a:off x="699714" y="353160"/>
            <a:ext cx="7091300" cy="898581"/>
          </a:xfrm>
        </p:spPr>
        <p:txBody>
          <a:bodyPr vert="horz" lIns="91440" tIns="45720" rIns="91440" bIns="45720" rtlCol="0" anchor="ctr">
            <a:normAutofit/>
          </a:bodyPr>
          <a:lstStyle/>
          <a:p>
            <a:r>
              <a:rPr lang="en-US" sz="3700">
                <a:solidFill>
                  <a:srgbClr val="FFFFFF"/>
                </a:solidFill>
              </a:rPr>
              <a:t>Discussions of sex and “queer talk”</a:t>
            </a:r>
          </a:p>
        </p:txBody>
      </p:sp>
      <p:pic>
        <p:nvPicPr>
          <p:cNvPr id="7" name="Picture 6" descr="A close up of a text&#10;&#10;Description automatically generated with low confidence">
            <a:extLst>
              <a:ext uri="{FF2B5EF4-FFF2-40B4-BE49-F238E27FC236}">
                <a16:creationId xmlns:a16="http://schemas.microsoft.com/office/drawing/2014/main" id="{028171C5-EDC1-2E48-8683-1DC5992078A8}"/>
              </a:ext>
            </a:extLst>
          </p:cNvPr>
          <p:cNvPicPr>
            <a:picLocks noChangeAspect="1"/>
          </p:cNvPicPr>
          <p:nvPr/>
        </p:nvPicPr>
        <p:blipFill>
          <a:blip r:embed="rId2"/>
          <a:stretch>
            <a:fillRect/>
          </a:stretch>
        </p:blipFill>
        <p:spPr>
          <a:xfrm>
            <a:off x="5563312" y="2844516"/>
            <a:ext cx="5131088" cy="2488576"/>
          </a:xfrm>
          <a:prstGeom prst="rect">
            <a:avLst/>
          </a:prstGeom>
        </p:spPr>
      </p:pic>
      <p:pic>
        <p:nvPicPr>
          <p:cNvPr id="5" name="Content Placeholder 4" descr="A picture containing text, font, screenshot, document&#10;&#10;Description automatically generated">
            <a:extLst>
              <a:ext uri="{FF2B5EF4-FFF2-40B4-BE49-F238E27FC236}">
                <a16:creationId xmlns:a16="http://schemas.microsoft.com/office/drawing/2014/main" id="{0288C152-3DBF-DE43-B0C5-278E42D53332}"/>
              </a:ext>
            </a:extLst>
          </p:cNvPr>
          <p:cNvPicPr>
            <a:picLocks noChangeAspect="1"/>
          </p:cNvPicPr>
          <p:nvPr/>
        </p:nvPicPr>
        <p:blipFill>
          <a:blip r:embed="rId3"/>
          <a:stretch>
            <a:fillRect/>
          </a:stretch>
        </p:blipFill>
        <p:spPr>
          <a:xfrm>
            <a:off x="841248" y="2218308"/>
            <a:ext cx="4417493" cy="3997831"/>
          </a:xfrm>
          <a:prstGeom prst="rect">
            <a:avLst/>
          </a:prstGeom>
        </p:spPr>
      </p:pic>
      <p:sp>
        <p:nvSpPr>
          <p:cNvPr id="8" name="TextBox 7">
            <a:extLst>
              <a:ext uri="{FF2B5EF4-FFF2-40B4-BE49-F238E27FC236}">
                <a16:creationId xmlns:a16="http://schemas.microsoft.com/office/drawing/2014/main" id="{049C60CB-433B-D14A-8B12-8EE03CD30387}"/>
              </a:ext>
            </a:extLst>
          </p:cNvPr>
          <p:cNvSpPr txBox="1"/>
          <p:nvPr/>
        </p:nvSpPr>
        <p:spPr>
          <a:xfrm>
            <a:off x="8472766" y="882409"/>
            <a:ext cx="2221634" cy="369332"/>
          </a:xfrm>
          <a:prstGeom prst="rect">
            <a:avLst/>
          </a:prstGeom>
          <a:noFill/>
        </p:spPr>
        <p:txBody>
          <a:bodyPr wrap="none" rtlCol="0">
            <a:spAutoFit/>
          </a:bodyPr>
          <a:lstStyle/>
          <a:p>
            <a:r>
              <a:rPr lang="en-US" dirty="0">
                <a:solidFill>
                  <a:schemeClr val="bg1"/>
                </a:solidFill>
              </a:rPr>
              <a:t>(Pages 103; then 104)</a:t>
            </a:r>
          </a:p>
        </p:txBody>
      </p:sp>
    </p:spTree>
    <p:extLst>
      <p:ext uri="{BB962C8B-B14F-4D97-AF65-F5344CB8AC3E}">
        <p14:creationId xmlns:p14="http://schemas.microsoft.com/office/powerpoint/2010/main" val="9696323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lowchart: Document 9">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4C307B-8143-114B-8BEC-E25AF3498D18}"/>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Sex is a “joke”</a:t>
            </a:r>
          </a:p>
        </p:txBody>
      </p:sp>
      <p:pic>
        <p:nvPicPr>
          <p:cNvPr id="5" name="Content Placeholder 4" descr="A picture containing text, screenshot, font, number&#10;&#10;Description automatically generated">
            <a:extLst>
              <a:ext uri="{FF2B5EF4-FFF2-40B4-BE49-F238E27FC236}">
                <a16:creationId xmlns:a16="http://schemas.microsoft.com/office/drawing/2014/main" id="{A64643E4-3762-524C-A458-1FB5001C4834}"/>
              </a:ext>
            </a:extLst>
          </p:cNvPr>
          <p:cNvPicPr>
            <a:picLocks noGrp="1" noChangeAspect="1"/>
          </p:cNvPicPr>
          <p:nvPr>
            <p:ph idx="1"/>
          </p:nvPr>
        </p:nvPicPr>
        <p:blipFill>
          <a:blip r:embed="rId2"/>
          <a:stretch>
            <a:fillRect/>
          </a:stretch>
        </p:blipFill>
        <p:spPr>
          <a:xfrm>
            <a:off x="4914246" y="640080"/>
            <a:ext cx="5934910" cy="5578816"/>
          </a:xfrm>
          <a:prstGeom prst="rect">
            <a:avLst/>
          </a:prstGeom>
        </p:spPr>
      </p:pic>
    </p:spTree>
    <p:extLst>
      <p:ext uri="{BB962C8B-B14F-4D97-AF65-F5344CB8AC3E}">
        <p14:creationId xmlns:p14="http://schemas.microsoft.com/office/powerpoint/2010/main" val="881612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455E40-56F5-9144-9A75-1FFF3F80786B}"/>
              </a:ext>
            </a:extLst>
          </p:cNvPr>
          <p:cNvSpPr>
            <a:spLocks noGrp="1"/>
          </p:cNvSpPr>
          <p:nvPr>
            <p:ph type="title"/>
          </p:nvPr>
        </p:nvSpPr>
        <p:spPr>
          <a:xfrm>
            <a:off x="838201" y="365125"/>
            <a:ext cx="5251316" cy="1807305"/>
          </a:xfrm>
        </p:spPr>
        <p:txBody>
          <a:bodyPr vert="horz" lIns="91440" tIns="45720" rIns="91440" bIns="45720" rtlCol="0" anchor="ctr">
            <a:normAutofit/>
          </a:bodyPr>
          <a:lstStyle/>
          <a:p>
            <a:r>
              <a:rPr lang="en-US" dirty="0"/>
              <a:t>Nella Larson </a:t>
            </a:r>
          </a:p>
        </p:txBody>
      </p:sp>
      <p:sp>
        <p:nvSpPr>
          <p:cNvPr id="4" name="Content Placeholder 3">
            <a:extLst>
              <a:ext uri="{FF2B5EF4-FFF2-40B4-BE49-F238E27FC236}">
                <a16:creationId xmlns:a16="http://schemas.microsoft.com/office/drawing/2014/main" id="{4CBF2452-6D98-2A4F-AE98-EC6DB403B4A7}"/>
              </a:ext>
            </a:extLst>
          </p:cNvPr>
          <p:cNvSpPr>
            <a:spLocks noGrp="1"/>
          </p:cNvSpPr>
          <p:nvPr>
            <p:ph sz="half" idx="2"/>
          </p:nvPr>
        </p:nvSpPr>
        <p:spPr>
          <a:xfrm>
            <a:off x="838202" y="1767316"/>
            <a:ext cx="5391014" cy="3843666"/>
          </a:xfrm>
        </p:spPr>
        <p:txBody>
          <a:bodyPr vert="horz" lIns="91440" tIns="45720" rIns="91440" bIns="45720" rtlCol="0">
            <a:noAutofit/>
          </a:bodyPr>
          <a:lstStyle/>
          <a:p>
            <a:pPr marL="0" indent="0" fontAlgn="base">
              <a:buNone/>
            </a:pPr>
            <a:r>
              <a:rPr lang="en-US" sz="2400" dirty="0"/>
              <a:t>At 16 Nella went to Denmark for three years to visit her mother's relatives. When she returned to the </a:t>
            </a:r>
            <a:r>
              <a:rPr lang="en-US" sz="2400" dirty="0">
                <a:hlinkClick r:id="rId2" tooltip="Related articles for'United States'"/>
              </a:rPr>
              <a:t>United States</a:t>
            </a:r>
            <a:r>
              <a:rPr lang="en-US" sz="2400" dirty="0"/>
              <a:t> she went to Fisk University, but her stay only lasted one year. Evidently she was dissatisfied with both Fisk and the United States, because when she left Fisk, she left the country as well, going to Copenhagen, where she audited classes at the University of Copenhagen for two years. </a:t>
            </a:r>
          </a:p>
        </p:txBody>
      </p:sp>
      <p:pic>
        <p:nvPicPr>
          <p:cNvPr id="8" name="Content Placeholder 5" descr="A picture containing text, old, picture frame&#10;&#10;Description automatically generated">
            <a:extLst>
              <a:ext uri="{FF2B5EF4-FFF2-40B4-BE49-F238E27FC236}">
                <a16:creationId xmlns:a16="http://schemas.microsoft.com/office/drawing/2014/main" id="{252D516E-3086-BB40-9A0C-9A3C447AB526}"/>
              </a:ext>
            </a:extLst>
          </p:cNvPr>
          <p:cNvPicPr>
            <a:picLocks noGrp="1" noChangeAspect="1"/>
          </p:cNvPicPr>
          <p:nvPr>
            <p:ph sz="half" idx="1"/>
          </p:nvPr>
        </p:nvPicPr>
        <p:blipFill rotWithShape="1">
          <a:blip r:embed="rId3"/>
          <a:srcRect r="1" b="7899"/>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8879701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A09397-375E-6C44-96AA-3BBC36C85B5D}"/>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2500" kern="1200">
                <a:solidFill>
                  <a:srgbClr val="FFFFFF"/>
                </a:solidFill>
                <a:latin typeface="+mj-lt"/>
                <a:ea typeface="+mj-ea"/>
                <a:cs typeface="+mj-cs"/>
              </a:rPr>
              <a:t>McDowell, Deborah E. </a:t>
            </a:r>
            <a:r>
              <a:rPr lang="en-US" sz="2500" i="1" kern="1200">
                <a:solidFill>
                  <a:srgbClr val="FFFFFF"/>
                </a:solidFill>
                <a:latin typeface="+mj-lt"/>
                <a:ea typeface="+mj-ea"/>
                <a:cs typeface="+mj-cs"/>
              </a:rPr>
              <a:t>“The Changing Same” : Black Women’s Literature, Criticism, and Theory</a:t>
            </a:r>
            <a:r>
              <a:rPr lang="en-US" sz="2500" kern="1200">
                <a:solidFill>
                  <a:srgbClr val="FFFFFF"/>
                </a:solidFill>
                <a:latin typeface="+mj-lt"/>
                <a:ea typeface="+mj-ea"/>
                <a:cs typeface="+mj-cs"/>
              </a:rPr>
              <a:t>. Bloomington, Ind: Indiana University Press, 1995.</a:t>
            </a:r>
            <a:br>
              <a:rPr lang="en-US" sz="2500" kern="1200">
                <a:solidFill>
                  <a:srgbClr val="FFFFFF"/>
                </a:solidFill>
                <a:latin typeface="+mj-lt"/>
                <a:ea typeface="+mj-ea"/>
                <a:cs typeface="+mj-cs"/>
              </a:rPr>
            </a:br>
            <a:endParaRPr lang="en-US" sz="2500" kern="1200">
              <a:solidFill>
                <a:srgbClr val="FFFFFF"/>
              </a:solidFill>
              <a:latin typeface="+mj-lt"/>
              <a:ea typeface="+mj-ea"/>
              <a:cs typeface="+mj-cs"/>
            </a:endParaRPr>
          </a:p>
        </p:txBody>
      </p:sp>
      <p:sp>
        <p:nvSpPr>
          <p:cNvPr id="3" name="Content Placeholder 2">
            <a:extLst>
              <a:ext uri="{FF2B5EF4-FFF2-40B4-BE49-F238E27FC236}">
                <a16:creationId xmlns:a16="http://schemas.microsoft.com/office/drawing/2014/main" id="{BDE95223-2857-AC4B-BE9E-338C19FEE6C3}"/>
              </a:ext>
            </a:extLst>
          </p:cNvPr>
          <p:cNvSpPr>
            <a:spLocks noGrp="1"/>
          </p:cNvSpPr>
          <p:nvPr>
            <p:ph sz="half" idx="1"/>
          </p:nvPr>
        </p:nvSpPr>
        <p:spPr>
          <a:xfrm>
            <a:off x="4810259" y="649480"/>
            <a:ext cx="6555347" cy="5546047"/>
          </a:xfrm>
        </p:spPr>
        <p:txBody>
          <a:bodyPr vert="horz" lIns="91440" tIns="45720" rIns="91440" bIns="45720" rtlCol="0" anchor="ctr">
            <a:normAutofit/>
          </a:bodyPr>
          <a:lstStyle/>
          <a:p>
            <a:r>
              <a:rPr lang="en-US" sz="3200" dirty="0"/>
              <a:t>“How could she give a black female character the right to healthy sexual expression and pleasure without offending the black middle class… We might say that Larsen wanted to tell the story of a black woman with sexual desires as respectable in middle class terms” (McDowell 80).</a:t>
            </a:r>
          </a:p>
        </p:txBody>
      </p:sp>
    </p:spTree>
    <p:extLst>
      <p:ext uri="{BB962C8B-B14F-4D97-AF65-F5344CB8AC3E}">
        <p14:creationId xmlns:p14="http://schemas.microsoft.com/office/powerpoint/2010/main" val="2751148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13B29C3-33A7-4B41-94E8-BB5AB8ADE1FB}"/>
              </a:ext>
            </a:extLst>
          </p:cNvPr>
          <p:cNvSpPr txBox="1"/>
          <p:nvPr/>
        </p:nvSpPr>
        <p:spPr>
          <a:xfrm>
            <a:off x="6467527" y="804672"/>
            <a:ext cx="5193675" cy="5541264"/>
          </a:xfrm>
          <a:prstGeom prst="rect">
            <a:avLst/>
          </a:prstGeom>
        </p:spPr>
        <p:txBody>
          <a:bodyPr vert="horz" lIns="91440" tIns="45720" rIns="91440" bIns="45720" rtlCol="0" anchor="t">
            <a:normAutofit lnSpcReduction="10000"/>
          </a:bodyPr>
          <a:lstStyle/>
          <a:p>
            <a:pPr indent="-228600">
              <a:lnSpc>
                <a:spcPct val="90000"/>
              </a:lnSpc>
              <a:spcAft>
                <a:spcPts val="600"/>
              </a:spcAft>
              <a:buFont typeface="Arial" panose="020B0604020202020204" pitchFamily="34" charset="0"/>
              <a:buChar char="•"/>
            </a:pPr>
            <a:r>
              <a:rPr lang="en-US" sz="3200" b="1" i="1" kern="1200" dirty="0">
                <a:solidFill>
                  <a:schemeClr val="tx1"/>
                </a:solidFill>
                <a:latin typeface="+mn-lt"/>
                <a:ea typeface="+mn-ea"/>
                <a:cs typeface="+mn-cs"/>
              </a:rPr>
              <a:t>Exoticism</a:t>
            </a:r>
            <a:r>
              <a:rPr lang="en-US" sz="3200" b="1" kern="1200" dirty="0">
                <a:solidFill>
                  <a:schemeClr val="tx1"/>
                </a:solidFill>
                <a:latin typeface="+mn-lt"/>
                <a:ea typeface="+mn-ea"/>
                <a:cs typeface="+mn-cs"/>
              </a:rPr>
              <a:t> </a:t>
            </a:r>
            <a:r>
              <a:rPr lang="en-US" sz="3200" kern="1200" dirty="0">
                <a:solidFill>
                  <a:schemeClr val="tx1"/>
                </a:solidFill>
                <a:latin typeface="+mn-lt"/>
                <a:ea typeface="+mn-ea"/>
                <a:cs typeface="+mn-cs"/>
              </a:rPr>
              <a:t>describes a cultural phenomenon that projects Western fantasies about profound cultural differences. It adopts a cultural perspective that is firmly entrenched in the conventions and belief systems of Western civilization and therefore constructs the East as the archetypical location of otherness.</a:t>
            </a:r>
            <a:endParaRPr lang="en-US" sz="3200" dirty="0"/>
          </a:p>
          <a:p>
            <a:pPr indent="-228600">
              <a:lnSpc>
                <a:spcPct val="90000"/>
              </a:lnSpc>
              <a:spcAft>
                <a:spcPts val="600"/>
              </a:spcAft>
              <a:buFont typeface="Arial" panose="020B0604020202020204" pitchFamily="34" charset="0"/>
              <a:buChar char="•"/>
            </a:pPr>
            <a:endParaRPr lang="en-US" sz="2000" b="1" dirty="0">
              <a:solidFill>
                <a:schemeClr val="tx1">
                  <a:alpha val="80000"/>
                </a:schemeClr>
              </a:solidFill>
            </a:endParaRPr>
          </a:p>
        </p:txBody>
      </p:sp>
      <p:cxnSp>
        <p:nvCxnSpPr>
          <p:cNvPr id="21" name="Straight Connector 20">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CD1317C-3A54-9343-BDE4-EDCBC2630C17}"/>
              </a:ext>
            </a:extLst>
          </p:cNvPr>
          <p:cNvSpPr>
            <a:spLocks noGrp="1"/>
          </p:cNvSpPr>
          <p:nvPr>
            <p:ph idx="1"/>
          </p:nvPr>
        </p:nvSpPr>
        <p:spPr>
          <a:xfrm>
            <a:off x="94837" y="349585"/>
            <a:ext cx="5405931" cy="2319744"/>
          </a:xfrm>
        </p:spPr>
        <p:txBody>
          <a:bodyPr vert="horz" lIns="91440" tIns="45720" rIns="91440" bIns="45720" rtlCol="0">
            <a:noAutofit/>
          </a:bodyPr>
          <a:lstStyle/>
          <a:p>
            <a:pPr marL="162306" indent="-162306" defTabSz="649224">
              <a:spcBef>
                <a:spcPts val="710"/>
              </a:spcBef>
            </a:pPr>
            <a:r>
              <a:rPr lang="en-US" kern="1200" dirty="0">
                <a:solidFill>
                  <a:schemeClr val="tx1"/>
                </a:solidFill>
                <a:latin typeface="+mn-lt"/>
                <a:ea typeface="+mn-ea"/>
                <a:cs typeface="+mn-cs"/>
              </a:rPr>
              <a:t>“How could [Larsen] write about black female sexuality in a literary era that often sensationalized it and pandered to the stereotype of the primitive </a:t>
            </a:r>
            <a:r>
              <a:rPr lang="en-US" b="1" kern="1200" dirty="0">
                <a:solidFill>
                  <a:schemeClr val="tx1"/>
                </a:solidFill>
                <a:latin typeface="+mn-lt"/>
                <a:ea typeface="+mn-ea"/>
                <a:cs typeface="+mn-cs"/>
              </a:rPr>
              <a:t>exotic</a:t>
            </a:r>
            <a:r>
              <a:rPr lang="en-US" kern="1200" dirty="0">
                <a:solidFill>
                  <a:schemeClr val="tx1"/>
                </a:solidFill>
                <a:latin typeface="+mn-lt"/>
                <a:ea typeface="+mn-ea"/>
                <a:cs typeface="+mn-cs"/>
              </a:rPr>
              <a:t>? (McDowell, 80, my emphasis)</a:t>
            </a:r>
            <a:endParaRPr lang="en-US" dirty="0"/>
          </a:p>
        </p:txBody>
      </p:sp>
      <p:sp>
        <p:nvSpPr>
          <p:cNvPr id="4" name="TextBox 3">
            <a:extLst>
              <a:ext uri="{FF2B5EF4-FFF2-40B4-BE49-F238E27FC236}">
                <a16:creationId xmlns:a16="http://schemas.microsoft.com/office/drawing/2014/main" id="{C90BDCC2-3206-644C-A70E-F9FB69E5277C}"/>
              </a:ext>
            </a:extLst>
          </p:cNvPr>
          <p:cNvSpPr txBox="1"/>
          <p:nvPr/>
        </p:nvSpPr>
        <p:spPr>
          <a:xfrm>
            <a:off x="3586767" y="1568977"/>
            <a:ext cx="2297193" cy="3134937"/>
          </a:xfrm>
          <a:prstGeom prst="rect">
            <a:avLst/>
          </a:prstGeom>
        </p:spPr>
        <p:txBody>
          <a:bodyPr vert="horz" lIns="91440" tIns="45720" rIns="91440" bIns="45720" rtlCol="0">
            <a:normAutofit/>
          </a:bodyPr>
          <a:lstStyle/>
          <a:p>
            <a:pPr defTabSz="649224">
              <a:lnSpc>
                <a:spcPct val="90000"/>
              </a:lnSpc>
              <a:spcAft>
                <a:spcPts val="426"/>
              </a:spcAft>
            </a:pPr>
            <a:endParaRPr lang="en-US" sz="2000" dirty="0"/>
          </a:p>
        </p:txBody>
      </p:sp>
      <p:pic>
        <p:nvPicPr>
          <p:cNvPr id="8" name="Picture 7" descr="A person and person dancing&#10;&#10;Description automatically generated with medium confidence">
            <a:extLst>
              <a:ext uri="{FF2B5EF4-FFF2-40B4-BE49-F238E27FC236}">
                <a16:creationId xmlns:a16="http://schemas.microsoft.com/office/drawing/2014/main" id="{E917790F-69C0-C247-B027-E26EFE4E5E32}"/>
              </a:ext>
            </a:extLst>
          </p:cNvPr>
          <p:cNvPicPr>
            <a:picLocks noChangeAspect="1"/>
          </p:cNvPicPr>
          <p:nvPr/>
        </p:nvPicPr>
        <p:blipFill>
          <a:blip r:embed="rId2"/>
          <a:stretch>
            <a:fillRect/>
          </a:stretch>
        </p:blipFill>
        <p:spPr>
          <a:xfrm>
            <a:off x="366005" y="2669329"/>
            <a:ext cx="2533146" cy="4013186"/>
          </a:xfrm>
          <a:prstGeom prst="rect">
            <a:avLst/>
          </a:prstGeom>
        </p:spPr>
      </p:pic>
      <p:sp>
        <p:nvSpPr>
          <p:cNvPr id="10" name="TextBox 9">
            <a:extLst>
              <a:ext uri="{FF2B5EF4-FFF2-40B4-BE49-F238E27FC236}">
                <a16:creationId xmlns:a16="http://schemas.microsoft.com/office/drawing/2014/main" id="{23048973-CA8E-4642-8813-2FE8C59E8AE5}"/>
              </a:ext>
            </a:extLst>
          </p:cNvPr>
          <p:cNvSpPr txBox="1"/>
          <p:nvPr/>
        </p:nvSpPr>
        <p:spPr>
          <a:xfrm>
            <a:off x="2911974" y="5605297"/>
            <a:ext cx="3024755" cy="1077218"/>
          </a:xfrm>
          <a:prstGeom prst="rect">
            <a:avLst/>
          </a:prstGeom>
          <a:noFill/>
        </p:spPr>
        <p:txBody>
          <a:bodyPr wrap="square" rtlCol="0">
            <a:spAutoFit/>
          </a:bodyPr>
          <a:lstStyle/>
          <a:p>
            <a:pPr defTabSz="649224">
              <a:spcAft>
                <a:spcPts val="600"/>
              </a:spcAft>
            </a:pPr>
            <a:r>
              <a:rPr lang="en-US" sz="1600" kern="1200" dirty="0">
                <a:solidFill>
                  <a:schemeClr val="tx1"/>
                </a:solidFill>
                <a:latin typeface="+mn-lt"/>
                <a:ea typeface="+mn-ea"/>
                <a:cs typeface="+mn-cs"/>
              </a:rPr>
              <a:t>Josephine Baker in Banana Skirt from the Folies Bergère production "Un Vent de Folie" (1927)</a:t>
            </a:r>
            <a:endParaRPr lang="en-US" sz="1600" dirty="0"/>
          </a:p>
        </p:txBody>
      </p:sp>
    </p:spTree>
    <p:extLst>
      <p:ext uri="{BB962C8B-B14F-4D97-AF65-F5344CB8AC3E}">
        <p14:creationId xmlns:p14="http://schemas.microsoft.com/office/powerpoint/2010/main" val="26346198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6168B1-9593-1946-9172-F976AAF7C60E}"/>
              </a:ext>
            </a:extLst>
          </p:cNvPr>
          <p:cNvSpPr>
            <a:spLocks noGrp="1"/>
          </p:cNvSpPr>
          <p:nvPr>
            <p:ph type="title"/>
          </p:nvPr>
        </p:nvSpPr>
        <p:spPr>
          <a:xfrm>
            <a:off x="6600264" y="556994"/>
            <a:ext cx="4753535" cy="1672499"/>
          </a:xfrm>
        </p:spPr>
        <p:txBody>
          <a:bodyPr>
            <a:normAutofit/>
          </a:bodyPr>
          <a:lstStyle/>
          <a:p>
            <a:r>
              <a:rPr lang="en-US" sz="4000"/>
              <a:t>Harlem Renaissance (1919-1930s)</a:t>
            </a:r>
          </a:p>
        </p:txBody>
      </p:sp>
      <p:pic>
        <p:nvPicPr>
          <p:cNvPr id="6" name="Picture 5" descr="A picture containing text, vehicle, land vehicle, outdoor&#10;&#10;Description automatically generated">
            <a:extLst>
              <a:ext uri="{FF2B5EF4-FFF2-40B4-BE49-F238E27FC236}">
                <a16:creationId xmlns:a16="http://schemas.microsoft.com/office/drawing/2014/main" id="{28F64579-AA33-244B-BEE6-F3E59D869CD7}"/>
              </a:ext>
            </a:extLst>
          </p:cNvPr>
          <p:cNvPicPr>
            <a:picLocks noChangeAspect="1"/>
          </p:cNvPicPr>
          <p:nvPr/>
        </p:nvPicPr>
        <p:blipFill rotWithShape="1">
          <a:blip r:embed="rId2"/>
          <a:srcRect l="15458" r="15456" b="-3"/>
          <a:stretch/>
        </p:blipFill>
        <p:spPr>
          <a:xfrm>
            <a:off x="-4642" y="10"/>
            <a:ext cx="3006061" cy="3339639"/>
          </a:xfrm>
          <a:prstGeom prst="rect">
            <a:avLst/>
          </a:prstGeom>
        </p:spPr>
      </p:pic>
      <p:pic>
        <p:nvPicPr>
          <p:cNvPr id="8" name="Picture 7" descr="A group of women posing for a photo&#10;&#10;Description automatically generated with medium confidence">
            <a:extLst>
              <a:ext uri="{FF2B5EF4-FFF2-40B4-BE49-F238E27FC236}">
                <a16:creationId xmlns:a16="http://schemas.microsoft.com/office/drawing/2014/main" id="{6CB55725-DDAE-714D-B4A5-61032275DF24}"/>
              </a:ext>
            </a:extLst>
          </p:cNvPr>
          <p:cNvPicPr>
            <a:picLocks noChangeAspect="1"/>
          </p:cNvPicPr>
          <p:nvPr/>
        </p:nvPicPr>
        <p:blipFill rotWithShape="1">
          <a:blip r:embed="rId3"/>
          <a:srcRect r="20289"/>
          <a:stretch/>
        </p:blipFill>
        <p:spPr>
          <a:xfrm>
            <a:off x="3198068" y="10"/>
            <a:ext cx="2991088" cy="3339639"/>
          </a:xfrm>
          <a:prstGeom prst="rect">
            <a:avLst/>
          </a:prstGeom>
        </p:spPr>
      </p:pic>
      <p:pic>
        <p:nvPicPr>
          <p:cNvPr id="5" name="Picture 4" descr="Piano">
            <a:extLst>
              <a:ext uri="{FF2B5EF4-FFF2-40B4-BE49-F238E27FC236}">
                <a16:creationId xmlns:a16="http://schemas.microsoft.com/office/drawing/2014/main" id="{1C619622-7015-8B11-C594-12FE54A663DD}"/>
              </a:ext>
            </a:extLst>
          </p:cNvPr>
          <p:cNvPicPr>
            <a:picLocks noChangeAspect="1"/>
          </p:cNvPicPr>
          <p:nvPr/>
        </p:nvPicPr>
        <p:blipFill rotWithShape="1">
          <a:blip r:embed="rId4"/>
          <a:srcRect t="5446" r="1" b="13717"/>
          <a:stretch/>
        </p:blipFill>
        <p:spPr>
          <a:xfrm>
            <a:off x="-2" y="3518351"/>
            <a:ext cx="6189158" cy="3339649"/>
          </a:xfrm>
          <a:prstGeom prst="rect">
            <a:avLst/>
          </a:prstGeom>
        </p:spPr>
      </p:pic>
      <p:sp>
        <p:nvSpPr>
          <p:cNvPr id="3" name="Content Placeholder 2">
            <a:extLst>
              <a:ext uri="{FF2B5EF4-FFF2-40B4-BE49-F238E27FC236}">
                <a16:creationId xmlns:a16="http://schemas.microsoft.com/office/drawing/2014/main" id="{B8796F9D-B67E-8345-A4DA-2EBA1A60B221}"/>
              </a:ext>
            </a:extLst>
          </p:cNvPr>
          <p:cNvSpPr>
            <a:spLocks noGrp="1"/>
          </p:cNvSpPr>
          <p:nvPr>
            <p:ph idx="1"/>
          </p:nvPr>
        </p:nvSpPr>
        <p:spPr>
          <a:xfrm>
            <a:off x="6600265" y="2413644"/>
            <a:ext cx="4753534" cy="4316339"/>
          </a:xfrm>
        </p:spPr>
        <p:txBody>
          <a:bodyPr>
            <a:normAutofit/>
          </a:bodyPr>
          <a:lstStyle/>
          <a:p>
            <a:r>
              <a:rPr lang="en-US" dirty="0"/>
              <a:t>More openness about gender and sex </a:t>
            </a:r>
          </a:p>
          <a:p>
            <a:pPr lvl="1"/>
            <a:r>
              <a:rPr lang="en-US" dirty="0"/>
              <a:t>Loosening of Gender Role</a:t>
            </a:r>
          </a:p>
          <a:p>
            <a:pPr lvl="1"/>
            <a:r>
              <a:rPr lang="en-US" dirty="0"/>
              <a:t>More salient queer culture</a:t>
            </a:r>
          </a:p>
          <a:p>
            <a:r>
              <a:rPr lang="en-US" dirty="0"/>
              <a:t>More interracial mingling</a:t>
            </a:r>
          </a:p>
          <a:p>
            <a:pPr lvl="1"/>
            <a:r>
              <a:rPr lang="en-US" sz="2800" dirty="0"/>
              <a:t>Jazz</a:t>
            </a:r>
          </a:p>
          <a:p>
            <a:pPr lvl="1"/>
            <a:r>
              <a:rPr lang="en-US" sz="2800" dirty="0"/>
              <a:t>White patrons and Black artists</a:t>
            </a:r>
          </a:p>
          <a:p>
            <a:pPr marL="457200" lvl="1" indent="0">
              <a:buNone/>
            </a:pPr>
            <a:endParaRPr lang="en-US" sz="2800" dirty="0"/>
          </a:p>
        </p:txBody>
      </p:sp>
    </p:spTree>
    <p:extLst>
      <p:ext uri="{BB962C8B-B14F-4D97-AF65-F5344CB8AC3E}">
        <p14:creationId xmlns:p14="http://schemas.microsoft.com/office/powerpoint/2010/main" val="24275559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descr="The Harlem Renaissance">
            <a:hlinkClick r:id="" action="ppaction://media"/>
            <a:extLst>
              <a:ext uri="{FF2B5EF4-FFF2-40B4-BE49-F238E27FC236}">
                <a16:creationId xmlns:a16="http://schemas.microsoft.com/office/drawing/2014/main" id="{8872E3AA-8AD2-494B-A648-F3454D04EF92}"/>
              </a:ext>
            </a:extLst>
          </p:cNvPr>
          <p:cNvPicPr>
            <a:picLocks noGrp="1" noRot="1" noChangeAspect="1"/>
          </p:cNvPicPr>
          <p:nvPr>
            <p:ph idx="1"/>
            <a:videoFile r:link="rId1"/>
          </p:nvPr>
        </p:nvPicPr>
        <p:blipFill>
          <a:blip r:embed="rId3"/>
          <a:stretch>
            <a:fillRect/>
          </a:stretch>
        </p:blipFill>
        <p:spPr>
          <a:xfrm>
            <a:off x="643467" y="818690"/>
            <a:ext cx="9240039" cy="5220622"/>
          </a:xfrm>
          <a:prstGeom prst="rect">
            <a:avLst/>
          </a:prstGeom>
        </p:spPr>
      </p:pic>
      <p:sp>
        <p:nvSpPr>
          <p:cNvPr id="14" name="Freeform: Shape 10">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Tree>
    <p:extLst>
      <p:ext uri="{BB962C8B-B14F-4D97-AF65-F5344CB8AC3E}">
        <p14:creationId xmlns:p14="http://schemas.microsoft.com/office/powerpoint/2010/main" val="309498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EC71E-DF39-474A-947E-0F34494D0C8B}"/>
              </a:ext>
            </a:extLst>
          </p:cNvPr>
          <p:cNvSpPr>
            <a:spLocks noGrp="1"/>
          </p:cNvSpPr>
          <p:nvPr>
            <p:ph type="title"/>
          </p:nvPr>
        </p:nvSpPr>
        <p:spPr/>
        <p:txBody>
          <a:bodyPr/>
          <a:lstStyle/>
          <a:p>
            <a:r>
              <a:rPr lang="en-US" dirty="0"/>
              <a:t>Film Adaptation </a:t>
            </a:r>
            <a:r>
              <a:rPr lang="en-US" i="1" dirty="0"/>
              <a:t>Passing</a:t>
            </a:r>
            <a:r>
              <a:rPr lang="en-US" dirty="0"/>
              <a:t> (2021) written and directed by Rebecca Hall</a:t>
            </a:r>
          </a:p>
        </p:txBody>
      </p:sp>
      <p:sp>
        <p:nvSpPr>
          <p:cNvPr id="4" name="Content Placeholder 3">
            <a:extLst>
              <a:ext uri="{FF2B5EF4-FFF2-40B4-BE49-F238E27FC236}">
                <a16:creationId xmlns:a16="http://schemas.microsoft.com/office/drawing/2014/main" id="{62D87994-036E-9046-A52A-EDF075E53D2C}"/>
              </a:ext>
            </a:extLst>
          </p:cNvPr>
          <p:cNvSpPr>
            <a:spLocks noGrp="1"/>
          </p:cNvSpPr>
          <p:nvPr>
            <p:ph sz="half" idx="2"/>
          </p:nvPr>
        </p:nvSpPr>
        <p:spPr/>
        <p:txBody>
          <a:bodyPr>
            <a:normAutofit fontScale="77500" lnSpcReduction="20000"/>
          </a:bodyPr>
          <a:lstStyle/>
          <a:p>
            <a:r>
              <a:rPr lang="en-US" dirty="0"/>
              <a:t>Reading the story of these fictional women, Hall realized that her maternal grandfather had also passed as white.</a:t>
            </a:r>
          </a:p>
          <a:p>
            <a:r>
              <a:rPr lang="en-US" dirty="0"/>
              <a:t>Hall on her mother’s background: “To me, she always looked Black. Certainly growing up in the English countryside and going to a very white private schools, I was aware of her difference. But it was a thorny subject matter, not because she wouldn't give me answers. She couldn't. She didn't really have access to the information, either. So I would ask her, I would say, "What are we? What's our heritage? Tell me about your father?" And she would say, "I don't really know. It's possible that he was a bit Black or a bit Native American. I don't really know." ...</a:t>
            </a:r>
          </a:p>
        </p:txBody>
      </p:sp>
      <p:pic>
        <p:nvPicPr>
          <p:cNvPr id="10" name="Content Placeholder 9" descr="A picture containing person, indoor, window, meal&#10;&#10;Description automatically generated">
            <a:extLst>
              <a:ext uri="{FF2B5EF4-FFF2-40B4-BE49-F238E27FC236}">
                <a16:creationId xmlns:a16="http://schemas.microsoft.com/office/drawing/2014/main" id="{96DD2DEE-4EC3-3745-881F-AC3AE34AA22C}"/>
              </a:ext>
            </a:extLst>
          </p:cNvPr>
          <p:cNvPicPr>
            <a:picLocks noGrp="1" noChangeAspect="1"/>
          </p:cNvPicPr>
          <p:nvPr>
            <p:ph sz="half" idx="1"/>
          </p:nvPr>
        </p:nvPicPr>
        <p:blipFill>
          <a:blip r:embed="rId2"/>
          <a:stretch>
            <a:fillRect/>
          </a:stretch>
        </p:blipFill>
        <p:spPr>
          <a:xfrm>
            <a:off x="838200" y="2547207"/>
            <a:ext cx="5181600" cy="2908173"/>
          </a:xfrm>
        </p:spPr>
      </p:pic>
      <p:sp>
        <p:nvSpPr>
          <p:cNvPr id="11" name="TextBox 10">
            <a:extLst>
              <a:ext uri="{FF2B5EF4-FFF2-40B4-BE49-F238E27FC236}">
                <a16:creationId xmlns:a16="http://schemas.microsoft.com/office/drawing/2014/main" id="{130EB3DA-36F3-3644-9CDF-AE64B58775D6}"/>
              </a:ext>
            </a:extLst>
          </p:cNvPr>
          <p:cNvSpPr txBox="1"/>
          <p:nvPr/>
        </p:nvSpPr>
        <p:spPr>
          <a:xfrm>
            <a:off x="214312" y="6308209"/>
            <a:ext cx="7015318" cy="369332"/>
          </a:xfrm>
          <a:prstGeom prst="rect">
            <a:avLst/>
          </a:prstGeom>
          <a:noFill/>
        </p:spPr>
        <p:txBody>
          <a:bodyPr wrap="none" rtlCol="0">
            <a:spAutoFit/>
          </a:bodyPr>
          <a:lstStyle/>
          <a:p>
            <a:r>
              <a:rPr lang="en-US" dirty="0"/>
              <a:t>https://www.npr.org/2021/11/30/1059824073/passing-rebecca-hall-film</a:t>
            </a:r>
          </a:p>
        </p:txBody>
      </p:sp>
    </p:spTree>
    <p:extLst>
      <p:ext uri="{BB962C8B-B14F-4D97-AF65-F5344CB8AC3E}">
        <p14:creationId xmlns:p14="http://schemas.microsoft.com/office/powerpoint/2010/main" val="16958947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8953E74-D241-4DDF-8508-F0365EA13A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5C3C901A-B2F4-4A3C-BCDD-7C8D587EC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2371134"/>
          </a:xfrm>
          <a:custGeom>
            <a:avLst/>
            <a:gdLst>
              <a:gd name="connsiteX0" fmla="*/ 0 w 12192000"/>
              <a:gd name="connsiteY0" fmla="*/ 0 h 2515690"/>
              <a:gd name="connsiteX1" fmla="*/ 170442 w 12192000"/>
              <a:gd name="connsiteY1" fmla="*/ 96074 h 2515690"/>
              <a:gd name="connsiteX2" fmla="*/ 424739 w 12192000"/>
              <a:gd name="connsiteY2" fmla="*/ 224865 h 2515690"/>
              <a:gd name="connsiteX3" fmla="*/ 748273 w 12192000"/>
              <a:gd name="connsiteY3" fmla="*/ 373939 h 2515690"/>
              <a:gd name="connsiteX4" fmla="*/ 1037058 w 12192000"/>
              <a:gd name="connsiteY4" fmla="*/ 499994 h 2515690"/>
              <a:gd name="connsiteX5" fmla="*/ 1101312 w 12192000"/>
              <a:gd name="connsiteY5" fmla="*/ 428540 h 2515690"/>
              <a:gd name="connsiteX6" fmla="*/ 1367071 w 12192000"/>
              <a:gd name="connsiteY6" fmla="*/ 516118 h 2515690"/>
              <a:gd name="connsiteX7" fmla="*/ 2189943 w 12192000"/>
              <a:gd name="connsiteY7" fmla="*/ 794533 h 2515690"/>
              <a:gd name="connsiteX8" fmla="*/ 2390329 w 12192000"/>
              <a:gd name="connsiteY8" fmla="*/ 920897 h 2515690"/>
              <a:gd name="connsiteX9" fmla="*/ 2459570 w 12192000"/>
              <a:gd name="connsiteY9" fmla="*/ 983740 h 2515690"/>
              <a:gd name="connsiteX10" fmla="*/ 2503252 w 12192000"/>
              <a:gd name="connsiteY10" fmla="*/ 1000151 h 2515690"/>
              <a:gd name="connsiteX11" fmla="*/ 2503252 w 12192000"/>
              <a:gd name="connsiteY11" fmla="*/ 1008273 h 2515690"/>
              <a:gd name="connsiteX12" fmla="*/ 2511191 w 12192000"/>
              <a:gd name="connsiteY12" fmla="*/ 1009499 h 2515690"/>
              <a:gd name="connsiteX13" fmla="*/ 2565029 w 12192000"/>
              <a:gd name="connsiteY13" fmla="*/ 1015977 h 2515690"/>
              <a:gd name="connsiteX14" fmla="*/ 2593745 w 12192000"/>
              <a:gd name="connsiteY14" fmla="*/ 1019963 h 2515690"/>
              <a:gd name="connsiteX15" fmla="*/ 2591015 w 12192000"/>
              <a:gd name="connsiteY15" fmla="*/ 1019651 h 2515690"/>
              <a:gd name="connsiteX16" fmla="*/ 2590137 w 12192000"/>
              <a:gd name="connsiteY16" fmla="*/ 1019549 h 2515690"/>
              <a:gd name="connsiteX17" fmla="*/ 2589021 w 12192000"/>
              <a:gd name="connsiteY17" fmla="*/ 1019424 h 2515690"/>
              <a:gd name="connsiteX18" fmla="*/ 2591015 w 12192000"/>
              <a:gd name="connsiteY18" fmla="*/ 1019651 h 2515690"/>
              <a:gd name="connsiteX19" fmla="*/ 2602385 w 12192000"/>
              <a:gd name="connsiteY19" fmla="*/ 1020975 h 2515690"/>
              <a:gd name="connsiteX20" fmla="*/ 2614445 w 12192000"/>
              <a:gd name="connsiteY20" fmla="*/ 1022389 h 2515690"/>
              <a:gd name="connsiteX21" fmla="*/ 2614445 w 12192000"/>
              <a:gd name="connsiteY21" fmla="*/ 1020966 h 2515690"/>
              <a:gd name="connsiteX22" fmla="*/ 2676661 w 12192000"/>
              <a:gd name="connsiteY22" fmla="*/ 1029355 h 2515690"/>
              <a:gd name="connsiteX23" fmla="*/ 2788597 w 12192000"/>
              <a:gd name="connsiteY23" fmla="*/ 1048926 h 2515690"/>
              <a:gd name="connsiteX24" fmla="*/ 2812742 w 12192000"/>
              <a:gd name="connsiteY24" fmla="*/ 1057667 h 2515690"/>
              <a:gd name="connsiteX25" fmla="*/ 2970201 w 12192000"/>
              <a:gd name="connsiteY25" fmla="*/ 949091 h 2515690"/>
              <a:gd name="connsiteX26" fmla="*/ 3030610 w 12192000"/>
              <a:gd name="connsiteY26" fmla="*/ 1049340 h 2515690"/>
              <a:gd name="connsiteX27" fmla="*/ 3058913 w 12192000"/>
              <a:gd name="connsiteY27" fmla="*/ 1048085 h 2515690"/>
              <a:gd name="connsiteX28" fmla="*/ 3072697 w 12192000"/>
              <a:gd name="connsiteY28" fmla="*/ 1045316 h 2515690"/>
              <a:gd name="connsiteX29" fmla="*/ 3083305 w 12192000"/>
              <a:gd name="connsiteY29" fmla="*/ 1040550 h 2515690"/>
              <a:gd name="connsiteX30" fmla="*/ 3125603 w 12192000"/>
              <a:gd name="connsiteY30" fmla="*/ 1004583 h 2515690"/>
              <a:gd name="connsiteX31" fmla="*/ 3385106 w 12192000"/>
              <a:gd name="connsiteY31" fmla="*/ 1042233 h 2515690"/>
              <a:gd name="connsiteX32" fmla="*/ 3424945 w 12192000"/>
              <a:gd name="connsiteY32" fmla="*/ 1065268 h 2515690"/>
              <a:gd name="connsiteX33" fmla="*/ 3436948 w 12192000"/>
              <a:gd name="connsiteY33" fmla="*/ 1068018 h 2515690"/>
              <a:gd name="connsiteX34" fmla="*/ 3466714 w 12192000"/>
              <a:gd name="connsiteY34" fmla="*/ 1063419 h 2515690"/>
              <a:gd name="connsiteX35" fmla="*/ 3550909 w 12192000"/>
              <a:gd name="connsiteY35" fmla="*/ 1044511 h 2515690"/>
              <a:gd name="connsiteX36" fmla="*/ 3555900 w 12192000"/>
              <a:gd name="connsiteY36" fmla="*/ 1041996 h 2515690"/>
              <a:gd name="connsiteX37" fmla="*/ 3625978 w 12192000"/>
              <a:gd name="connsiteY37" fmla="*/ 1023459 h 2515690"/>
              <a:gd name="connsiteX38" fmla="*/ 3632465 w 12192000"/>
              <a:gd name="connsiteY38" fmla="*/ 1023522 h 2515690"/>
              <a:gd name="connsiteX39" fmla="*/ 3649063 w 12192000"/>
              <a:gd name="connsiteY39" fmla="*/ 1018726 h 2515690"/>
              <a:gd name="connsiteX40" fmla="*/ 3805954 w 12192000"/>
              <a:gd name="connsiteY40" fmla="*/ 917517 h 2515690"/>
              <a:gd name="connsiteX41" fmla="*/ 4020506 w 12192000"/>
              <a:gd name="connsiteY41" fmla="*/ 816231 h 2515690"/>
              <a:gd name="connsiteX42" fmla="*/ 4233682 w 12192000"/>
              <a:gd name="connsiteY42" fmla="*/ 799511 h 2515690"/>
              <a:gd name="connsiteX43" fmla="*/ 4306552 w 12192000"/>
              <a:gd name="connsiteY43" fmla="*/ 610207 h 2515690"/>
              <a:gd name="connsiteX44" fmla="*/ 4816604 w 12192000"/>
              <a:gd name="connsiteY44" fmla="*/ 773163 h 2515690"/>
              <a:gd name="connsiteX45" fmla="*/ 4916502 w 12192000"/>
              <a:gd name="connsiteY45" fmla="*/ 788104 h 2515690"/>
              <a:gd name="connsiteX46" fmla="*/ 5224415 w 12192000"/>
              <a:gd name="connsiteY46" fmla="*/ 674418 h 2515690"/>
              <a:gd name="connsiteX47" fmla="*/ 5274077 w 12192000"/>
              <a:gd name="connsiteY47" fmla="*/ 655978 h 2515690"/>
              <a:gd name="connsiteX48" fmla="*/ 5371217 w 12192000"/>
              <a:gd name="connsiteY48" fmla="*/ 614372 h 2515690"/>
              <a:gd name="connsiteX49" fmla="*/ 5364523 w 12192000"/>
              <a:gd name="connsiteY49" fmla="*/ 502501 h 2515690"/>
              <a:gd name="connsiteX50" fmla="*/ 5457871 w 12192000"/>
              <a:gd name="connsiteY50" fmla="*/ 558285 h 2515690"/>
              <a:gd name="connsiteX51" fmla="*/ 5750580 w 12192000"/>
              <a:gd name="connsiteY51" fmla="*/ 663503 h 2515690"/>
              <a:gd name="connsiteX52" fmla="*/ 5976618 w 12192000"/>
              <a:gd name="connsiteY52" fmla="*/ 582652 h 2515690"/>
              <a:gd name="connsiteX53" fmla="*/ 6009346 w 12192000"/>
              <a:gd name="connsiteY53" fmla="*/ 559470 h 2515690"/>
              <a:gd name="connsiteX54" fmla="*/ 6069735 w 12192000"/>
              <a:gd name="connsiteY54" fmla="*/ 587803 h 2515690"/>
              <a:gd name="connsiteX55" fmla="*/ 6270319 w 12192000"/>
              <a:gd name="connsiteY55" fmla="*/ 643982 h 2515690"/>
              <a:gd name="connsiteX56" fmla="*/ 6406781 w 12192000"/>
              <a:gd name="connsiteY56" fmla="*/ 672327 h 2515690"/>
              <a:gd name="connsiteX57" fmla="*/ 6469508 w 12192000"/>
              <a:gd name="connsiteY57" fmla="*/ 708574 h 2515690"/>
              <a:gd name="connsiteX58" fmla="*/ 6515869 w 12192000"/>
              <a:gd name="connsiteY58" fmla="*/ 715738 h 2515690"/>
              <a:gd name="connsiteX59" fmla="*/ 6725938 w 12192000"/>
              <a:gd name="connsiteY59" fmla="*/ 691128 h 2515690"/>
              <a:gd name="connsiteX60" fmla="*/ 6778240 w 12192000"/>
              <a:gd name="connsiteY60" fmla="*/ 678998 h 2515690"/>
              <a:gd name="connsiteX61" fmla="*/ 6806944 w 12192000"/>
              <a:gd name="connsiteY61" fmla="*/ 646178 h 2515690"/>
              <a:gd name="connsiteX62" fmla="*/ 6830632 w 12192000"/>
              <a:gd name="connsiteY62" fmla="*/ 633915 h 2515690"/>
              <a:gd name="connsiteX63" fmla="*/ 6858072 w 12192000"/>
              <a:gd name="connsiteY63" fmla="*/ 646178 h 2515690"/>
              <a:gd name="connsiteX64" fmla="*/ 6891322 w 12192000"/>
              <a:gd name="connsiteY64" fmla="*/ 678998 h 2515690"/>
              <a:gd name="connsiteX65" fmla="*/ 6951905 w 12192000"/>
              <a:gd name="connsiteY65" fmla="*/ 691128 h 2515690"/>
              <a:gd name="connsiteX66" fmla="*/ 7195246 w 12192000"/>
              <a:gd name="connsiteY66" fmla="*/ 715738 h 2515690"/>
              <a:gd name="connsiteX67" fmla="*/ 7248949 w 12192000"/>
              <a:gd name="connsiteY67" fmla="*/ 708574 h 2515690"/>
              <a:gd name="connsiteX68" fmla="*/ 7321609 w 12192000"/>
              <a:gd name="connsiteY68" fmla="*/ 672327 h 2515690"/>
              <a:gd name="connsiteX69" fmla="*/ 7479684 w 12192000"/>
              <a:gd name="connsiteY69" fmla="*/ 643982 h 2515690"/>
              <a:gd name="connsiteX70" fmla="*/ 7712035 w 12192000"/>
              <a:gd name="connsiteY70" fmla="*/ 587803 h 2515690"/>
              <a:gd name="connsiteX71" fmla="*/ 7781987 w 12192000"/>
              <a:gd name="connsiteY71" fmla="*/ 559470 h 2515690"/>
              <a:gd name="connsiteX72" fmla="*/ 7819900 w 12192000"/>
              <a:gd name="connsiteY72" fmla="*/ 582652 h 2515690"/>
              <a:gd name="connsiteX73" fmla="*/ 8081736 w 12192000"/>
              <a:gd name="connsiteY73" fmla="*/ 663503 h 2515690"/>
              <a:gd name="connsiteX74" fmla="*/ 8420801 w 12192000"/>
              <a:gd name="connsiteY74" fmla="*/ 558285 h 2515690"/>
              <a:gd name="connsiteX75" fmla="*/ 8528933 w 12192000"/>
              <a:gd name="connsiteY75" fmla="*/ 502501 h 2515690"/>
              <a:gd name="connsiteX76" fmla="*/ 8521178 w 12192000"/>
              <a:gd name="connsiteY76" fmla="*/ 614372 h 2515690"/>
              <a:gd name="connsiteX77" fmla="*/ 8633702 w 12192000"/>
              <a:gd name="connsiteY77" fmla="*/ 655978 h 2515690"/>
              <a:gd name="connsiteX78" fmla="*/ 8691231 w 12192000"/>
              <a:gd name="connsiteY78" fmla="*/ 674418 h 2515690"/>
              <a:gd name="connsiteX79" fmla="*/ 9047908 w 12192000"/>
              <a:gd name="connsiteY79" fmla="*/ 788104 h 2515690"/>
              <a:gd name="connsiteX80" fmla="*/ 9163628 w 12192000"/>
              <a:gd name="connsiteY80" fmla="*/ 773163 h 2515690"/>
              <a:gd name="connsiteX81" fmla="*/ 9754459 w 12192000"/>
              <a:gd name="connsiteY81" fmla="*/ 610207 h 2515690"/>
              <a:gd name="connsiteX82" fmla="*/ 9838868 w 12192000"/>
              <a:gd name="connsiteY82" fmla="*/ 799511 h 2515690"/>
              <a:gd name="connsiteX83" fmla="*/ 10085808 w 12192000"/>
              <a:gd name="connsiteY83" fmla="*/ 816231 h 2515690"/>
              <a:gd name="connsiteX84" fmla="*/ 10334338 w 12192000"/>
              <a:gd name="connsiteY84" fmla="*/ 917517 h 2515690"/>
              <a:gd name="connsiteX85" fmla="*/ 10516076 w 12192000"/>
              <a:gd name="connsiteY85" fmla="*/ 1018726 h 2515690"/>
              <a:gd name="connsiteX86" fmla="*/ 10535302 w 12192000"/>
              <a:gd name="connsiteY86" fmla="*/ 1023522 h 2515690"/>
              <a:gd name="connsiteX87" fmla="*/ 10542819 w 12192000"/>
              <a:gd name="connsiteY87" fmla="*/ 1023458 h 2515690"/>
              <a:gd name="connsiteX88" fmla="*/ 10623994 w 12192000"/>
              <a:gd name="connsiteY88" fmla="*/ 1041996 h 2515690"/>
              <a:gd name="connsiteX89" fmla="*/ 10629774 w 12192000"/>
              <a:gd name="connsiteY89" fmla="*/ 1044511 h 2515690"/>
              <a:gd name="connsiteX90" fmla="*/ 10727305 w 12192000"/>
              <a:gd name="connsiteY90" fmla="*/ 1063419 h 2515690"/>
              <a:gd name="connsiteX91" fmla="*/ 10761785 w 12192000"/>
              <a:gd name="connsiteY91" fmla="*/ 1068017 h 2515690"/>
              <a:gd name="connsiteX92" fmla="*/ 10775688 w 12192000"/>
              <a:gd name="connsiteY92" fmla="*/ 1065268 h 2515690"/>
              <a:gd name="connsiteX93" fmla="*/ 10821837 w 12192000"/>
              <a:gd name="connsiteY93" fmla="*/ 1042232 h 2515690"/>
              <a:gd name="connsiteX94" fmla="*/ 11122438 w 12192000"/>
              <a:gd name="connsiteY94" fmla="*/ 1004583 h 2515690"/>
              <a:gd name="connsiteX95" fmla="*/ 11171433 w 12192000"/>
              <a:gd name="connsiteY95" fmla="*/ 1040550 h 2515690"/>
              <a:gd name="connsiteX96" fmla="*/ 11183724 w 12192000"/>
              <a:gd name="connsiteY96" fmla="*/ 1045316 h 2515690"/>
              <a:gd name="connsiteX97" fmla="*/ 11199690 w 12192000"/>
              <a:gd name="connsiteY97" fmla="*/ 1048085 h 2515690"/>
              <a:gd name="connsiteX98" fmla="*/ 11232475 w 12192000"/>
              <a:gd name="connsiteY98" fmla="*/ 1049340 h 2515690"/>
              <a:gd name="connsiteX99" fmla="*/ 11302451 w 12192000"/>
              <a:gd name="connsiteY99" fmla="*/ 949091 h 2515690"/>
              <a:gd name="connsiteX100" fmla="*/ 11484849 w 12192000"/>
              <a:gd name="connsiteY100" fmla="*/ 1057667 h 2515690"/>
              <a:gd name="connsiteX101" fmla="*/ 11512818 w 12192000"/>
              <a:gd name="connsiteY101" fmla="*/ 1048926 h 2515690"/>
              <a:gd name="connsiteX102" fmla="*/ 11642481 w 12192000"/>
              <a:gd name="connsiteY102" fmla="*/ 1029355 h 2515690"/>
              <a:gd name="connsiteX103" fmla="*/ 11714551 w 12192000"/>
              <a:gd name="connsiteY103" fmla="*/ 1020966 h 2515690"/>
              <a:gd name="connsiteX104" fmla="*/ 11714551 w 12192000"/>
              <a:gd name="connsiteY104" fmla="*/ 1022389 h 2515690"/>
              <a:gd name="connsiteX105" fmla="*/ 11728519 w 12192000"/>
              <a:gd name="connsiteY105" fmla="*/ 1020975 h 2515690"/>
              <a:gd name="connsiteX106" fmla="*/ 11741691 w 12192000"/>
              <a:gd name="connsiteY106" fmla="*/ 1019651 h 2515690"/>
              <a:gd name="connsiteX107" fmla="*/ 11743999 w 12192000"/>
              <a:gd name="connsiteY107" fmla="*/ 1019424 h 2515690"/>
              <a:gd name="connsiteX108" fmla="*/ 11742709 w 12192000"/>
              <a:gd name="connsiteY108" fmla="*/ 1019549 h 2515690"/>
              <a:gd name="connsiteX109" fmla="*/ 11741691 w 12192000"/>
              <a:gd name="connsiteY109" fmla="*/ 1019651 h 2515690"/>
              <a:gd name="connsiteX110" fmla="*/ 11738529 w 12192000"/>
              <a:gd name="connsiteY110" fmla="*/ 1019963 h 2515690"/>
              <a:gd name="connsiteX111" fmla="*/ 11771791 w 12192000"/>
              <a:gd name="connsiteY111" fmla="*/ 1015977 h 2515690"/>
              <a:gd name="connsiteX112" fmla="*/ 11834157 w 12192000"/>
              <a:gd name="connsiteY112" fmla="*/ 1009499 h 2515690"/>
              <a:gd name="connsiteX113" fmla="*/ 11843354 w 12192000"/>
              <a:gd name="connsiteY113" fmla="*/ 1008273 h 2515690"/>
              <a:gd name="connsiteX114" fmla="*/ 11843354 w 12192000"/>
              <a:gd name="connsiteY114" fmla="*/ 1000151 h 2515690"/>
              <a:gd name="connsiteX115" fmla="*/ 11893955 w 12192000"/>
              <a:gd name="connsiteY115" fmla="*/ 983740 h 2515690"/>
              <a:gd name="connsiteX116" fmla="*/ 11974160 w 12192000"/>
              <a:gd name="connsiteY116" fmla="*/ 920897 h 2515690"/>
              <a:gd name="connsiteX117" fmla="*/ 12143531 w 12192000"/>
              <a:gd name="connsiteY117" fmla="*/ 823664 h 2515690"/>
              <a:gd name="connsiteX118" fmla="*/ 12192000 w 12192000"/>
              <a:gd name="connsiteY118" fmla="*/ 801163 h 2515690"/>
              <a:gd name="connsiteX119" fmla="*/ 12192000 w 12192000"/>
              <a:gd name="connsiteY119" fmla="*/ 2515690 h 2515690"/>
              <a:gd name="connsiteX120" fmla="*/ 0 w 12192000"/>
              <a:gd name="connsiteY120" fmla="*/ 2515690 h 251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2192000" h="2515690">
                <a:moveTo>
                  <a:pt x="0" y="0"/>
                </a:moveTo>
                <a:lnTo>
                  <a:pt x="170442" y="96074"/>
                </a:lnTo>
                <a:cubicBezTo>
                  <a:pt x="323315" y="179510"/>
                  <a:pt x="418777" y="223899"/>
                  <a:pt x="424739" y="224865"/>
                </a:cubicBezTo>
                <a:cubicBezTo>
                  <a:pt x="573781" y="248496"/>
                  <a:pt x="654649" y="314572"/>
                  <a:pt x="748273" y="373939"/>
                </a:cubicBezTo>
                <a:cubicBezTo>
                  <a:pt x="830321" y="425631"/>
                  <a:pt x="917271" y="480784"/>
                  <a:pt x="1037058" y="499994"/>
                </a:cubicBezTo>
                <a:cubicBezTo>
                  <a:pt x="1195925" y="525362"/>
                  <a:pt x="1048105" y="445478"/>
                  <a:pt x="1101312" y="428540"/>
                </a:cubicBezTo>
                <a:cubicBezTo>
                  <a:pt x="1188473" y="458169"/>
                  <a:pt x="1274625" y="505369"/>
                  <a:pt x="1367071" y="516118"/>
                </a:cubicBezTo>
                <a:cubicBezTo>
                  <a:pt x="1701323" y="554463"/>
                  <a:pt x="1964451" y="648887"/>
                  <a:pt x="2189943" y="794533"/>
                </a:cubicBezTo>
                <a:cubicBezTo>
                  <a:pt x="2255082" y="836300"/>
                  <a:pt x="2357481" y="862342"/>
                  <a:pt x="2390329" y="920897"/>
                </a:cubicBezTo>
                <a:cubicBezTo>
                  <a:pt x="2406050" y="949359"/>
                  <a:pt x="2430126" y="969285"/>
                  <a:pt x="2459570" y="983740"/>
                </a:cubicBezTo>
                <a:lnTo>
                  <a:pt x="2503252" y="1000151"/>
                </a:lnTo>
                <a:lnTo>
                  <a:pt x="2503252" y="1008273"/>
                </a:lnTo>
                <a:lnTo>
                  <a:pt x="2511191" y="1009499"/>
                </a:lnTo>
                <a:cubicBezTo>
                  <a:pt x="2529847" y="1011974"/>
                  <a:pt x="2562849" y="1015701"/>
                  <a:pt x="2565029" y="1015977"/>
                </a:cubicBezTo>
                <a:cubicBezTo>
                  <a:pt x="2610845" y="1021778"/>
                  <a:pt x="2601577" y="1020837"/>
                  <a:pt x="2593745" y="1019963"/>
                </a:cubicBezTo>
                <a:lnTo>
                  <a:pt x="2591015" y="1019651"/>
                </a:lnTo>
                <a:lnTo>
                  <a:pt x="2590137" y="1019549"/>
                </a:lnTo>
                <a:cubicBezTo>
                  <a:pt x="2588203" y="1019326"/>
                  <a:pt x="2588125" y="1019321"/>
                  <a:pt x="2589021" y="1019424"/>
                </a:cubicBezTo>
                <a:lnTo>
                  <a:pt x="2591015" y="1019651"/>
                </a:lnTo>
                <a:lnTo>
                  <a:pt x="2602385" y="1020975"/>
                </a:lnTo>
                <a:lnTo>
                  <a:pt x="2614445" y="1022389"/>
                </a:lnTo>
                <a:lnTo>
                  <a:pt x="2614445" y="1020966"/>
                </a:lnTo>
                <a:lnTo>
                  <a:pt x="2676661" y="1029355"/>
                </a:lnTo>
                <a:cubicBezTo>
                  <a:pt x="2715592" y="1034194"/>
                  <a:pt x="2753901" y="1039695"/>
                  <a:pt x="2788597" y="1048926"/>
                </a:cubicBezTo>
                <a:lnTo>
                  <a:pt x="2812742" y="1057667"/>
                </a:lnTo>
                <a:lnTo>
                  <a:pt x="2970201" y="949091"/>
                </a:lnTo>
                <a:cubicBezTo>
                  <a:pt x="3052785" y="982961"/>
                  <a:pt x="2996105" y="1020057"/>
                  <a:pt x="3030610" y="1049340"/>
                </a:cubicBezTo>
                <a:cubicBezTo>
                  <a:pt x="3039005" y="1048442"/>
                  <a:pt x="3049621" y="1048500"/>
                  <a:pt x="3058913" y="1048085"/>
                </a:cubicBezTo>
                <a:lnTo>
                  <a:pt x="3072697" y="1045316"/>
                </a:lnTo>
                <a:lnTo>
                  <a:pt x="3083305" y="1040550"/>
                </a:lnTo>
                <a:lnTo>
                  <a:pt x="3125603" y="1004583"/>
                </a:lnTo>
                <a:cubicBezTo>
                  <a:pt x="3221669" y="925596"/>
                  <a:pt x="3242489" y="937564"/>
                  <a:pt x="3385106" y="1042233"/>
                </a:cubicBezTo>
                <a:cubicBezTo>
                  <a:pt x="3399403" y="1052670"/>
                  <a:pt x="3412529" y="1060209"/>
                  <a:pt x="3424945" y="1065268"/>
                </a:cubicBezTo>
                <a:lnTo>
                  <a:pt x="3436948" y="1068018"/>
                </a:lnTo>
                <a:lnTo>
                  <a:pt x="3466714" y="1063419"/>
                </a:lnTo>
                <a:lnTo>
                  <a:pt x="3550909" y="1044511"/>
                </a:lnTo>
                <a:lnTo>
                  <a:pt x="3555900" y="1041996"/>
                </a:lnTo>
                <a:cubicBezTo>
                  <a:pt x="3573827" y="1033454"/>
                  <a:pt x="3594382" y="1025941"/>
                  <a:pt x="3625978" y="1023459"/>
                </a:cubicBezTo>
                <a:lnTo>
                  <a:pt x="3632465" y="1023522"/>
                </a:lnTo>
                <a:lnTo>
                  <a:pt x="3649063" y="1018726"/>
                </a:lnTo>
                <a:cubicBezTo>
                  <a:pt x="3741849" y="989371"/>
                  <a:pt x="3810578" y="953657"/>
                  <a:pt x="3805954" y="917517"/>
                </a:cubicBezTo>
                <a:cubicBezTo>
                  <a:pt x="4031729" y="953901"/>
                  <a:pt x="4031729" y="953901"/>
                  <a:pt x="4020506" y="816231"/>
                </a:cubicBezTo>
                <a:cubicBezTo>
                  <a:pt x="4171643" y="865324"/>
                  <a:pt x="4206308" y="864422"/>
                  <a:pt x="4233682" y="799511"/>
                </a:cubicBezTo>
                <a:cubicBezTo>
                  <a:pt x="4260226" y="737017"/>
                  <a:pt x="4254728" y="668575"/>
                  <a:pt x="4306552" y="610207"/>
                </a:cubicBezTo>
                <a:cubicBezTo>
                  <a:pt x="4495313" y="657923"/>
                  <a:pt x="4699922" y="667347"/>
                  <a:pt x="4816604" y="773163"/>
                </a:cubicBezTo>
                <a:cubicBezTo>
                  <a:pt x="4834734" y="789836"/>
                  <a:pt x="4890507" y="799946"/>
                  <a:pt x="4916502" y="788104"/>
                </a:cubicBezTo>
                <a:cubicBezTo>
                  <a:pt x="5013526" y="746101"/>
                  <a:pt x="5238129" y="796871"/>
                  <a:pt x="5224415" y="674418"/>
                </a:cubicBezTo>
                <a:cubicBezTo>
                  <a:pt x="5223051" y="659300"/>
                  <a:pt x="5240524" y="644890"/>
                  <a:pt x="5274077" y="655978"/>
                </a:cubicBezTo>
                <a:cubicBezTo>
                  <a:pt x="5388582" y="694066"/>
                  <a:pt x="5367022" y="644784"/>
                  <a:pt x="5371217" y="614372"/>
                </a:cubicBezTo>
                <a:cubicBezTo>
                  <a:pt x="5375856" y="577567"/>
                  <a:pt x="5319010" y="537578"/>
                  <a:pt x="5364523" y="502501"/>
                </a:cubicBezTo>
                <a:cubicBezTo>
                  <a:pt x="5425408" y="508891"/>
                  <a:pt x="5433299" y="538191"/>
                  <a:pt x="5457871" y="558285"/>
                </a:cubicBezTo>
                <a:cubicBezTo>
                  <a:pt x="5530352" y="617005"/>
                  <a:pt x="5609566" y="664386"/>
                  <a:pt x="5750580" y="663503"/>
                </a:cubicBezTo>
                <a:cubicBezTo>
                  <a:pt x="5864519" y="662926"/>
                  <a:pt x="5966527" y="666650"/>
                  <a:pt x="5976618" y="582652"/>
                </a:cubicBezTo>
                <a:cubicBezTo>
                  <a:pt x="5978145" y="569455"/>
                  <a:pt x="5990792" y="562346"/>
                  <a:pt x="6009346" y="559470"/>
                </a:cubicBezTo>
                <a:cubicBezTo>
                  <a:pt x="6030639" y="568485"/>
                  <a:pt x="6052592" y="577083"/>
                  <a:pt x="6069735" y="587803"/>
                </a:cubicBezTo>
                <a:cubicBezTo>
                  <a:pt x="6126182" y="623812"/>
                  <a:pt x="6196945" y="634730"/>
                  <a:pt x="6270319" y="643982"/>
                </a:cubicBezTo>
                <a:cubicBezTo>
                  <a:pt x="6317101" y="649940"/>
                  <a:pt x="6363466" y="657107"/>
                  <a:pt x="6406781" y="672327"/>
                </a:cubicBezTo>
                <a:cubicBezTo>
                  <a:pt x="6433586" y="681598"/>
                  <a:pt x="6454928" y="693402"/>
                  <a:pt x="6469508" y="708574"/>
                </a:cubicBezTo>
                <a:cubicBezTo>
                  <a:pt x="6482729" y="721786"/>
                  <a:pt x="6496225" y="725422"/>
                  <a:pt x="6515869" y="715738"/>
                </a:cubicBezTo>
                <a:cubicBezTo>
                  <a:pt x="6572200" y="688353"/>
                  <a:pt x="6639257" y="676241"/>
                  <a:pt x="6725938" y="691128"/>
                </a:cubicBezTo>
                <a:cubicBezTo>
                  <a:pt x="6752109" y="695629"/>
                  <a:pt x="6772625" y="691505"/>
                  <a:pt x="6778240" y="678998"/>
                </a:cubicBezTo>
                <a:cubicBezTo>
                  <a:pt x="6784286" y="665981"/>
                  <a:pt x="6794269" y="655280"/>
                  <a:pt x="6806944" y="646178"/>
                </a:cubicBezTo>
                <a:lnTo>
                  <a:pt x="6830632" y="633915"/>
                </a:lnTo>
                <a:lnTo>
                  <a:pt x="6858072" y="646178"/>
                </a:lnTo>
                <a:cubicBezTo>
                  <a:pt x="6872754" y="655280"/>
                  <a:pt x="6884317" y="665981"/>
                  <a:pt x="6891322" y="678998"/>
                </a:cubicBezTo>
                <a:cubicBezTo>
                  <a:pt x="6897826" y="691505"/>
                  <a:pt x="6921592" y="695629"/>
                  <a:pt x="6951905" y="691128"/>
                </a:cubicBezTo>
                <a:cubicBezTo>
                  <a:pt x="7052317" y="676241"/>
                  <a:pt x="7129994" y="688353"/>
                  <a:pt x="7195246" y="715738"/>
                </a:cubicBezTo>
                <a:cubicBezTo>
                  <a:pt x="7217999" y="725422"/>
                  <a:pt x="7233634" y="721786"/>
                  <a:pt x="7248949" y="708574"/>
                </a:cubicBezTo>
                <a:cubicBezTo>
                  <a:pt x="7265838" y="693402"/>
                  <a:pt x="7290560" y="681598"/>
                  <a:pt x="7321609" y="672327"/>
                </a:cubicBezTo>
                <a:cubicBezTo>
                  <a:pt x="7371785" y="657107"/>
                  <a:pt x="7425493" y="649940"/>
                  <a:pt x="7479684" y="643982"/>
                </a:cubicBezTo>
                <a:cubicBezTo>
                  <a:pt x="7564679" y="634730"/>
                  <a:pt x="7646649" y="623812"/>
                  <a:pt x="7712035" y="587803"/>
                </a:cubicBezTo>
                <a:cubicBezTo>
                  <a:pt x="7731892" y="577083"/>
                  <a:pt x="7757322" y="568485"/>
                  <a:pt x="7781987" y="559470"/>
                </a:cubicBezTo>
                <a:cubicBezTo>
                  <a:pt x="7803481" y="562346"/>
                  <a:pt x="7818130" y="569455"/>
                  <a:pt x="7819900" y="582652"/>
                </a:cubicBezTo>
                <a:cubicBezTo>
                  <a:pt x="7831588" y="666650"/>
                  <a:pt x="7949751" y="662926"/>
                  <a:pt x="8081736" y="663503"/>
                </a:cubicBezTo>
                <a:cubicBezTo>
                  <a:pt x="8245081" y="664386"/>
                  <a:pt x="8336842" y="617005"/>
                  <a:pt x="8420801" y="558285"/>
                </a:cubicBezTo>
                <a:cubicBezTo>
                  <a:pt x="8449265" y="538191"/>
                  <a:pt x="8458404" y="508890"/>
                  <a:pt x="8528933" y="502501"/>
                </a:cubicBezTo>
                <a:cubicBezTo>
                  <a:pt x="8581654" y="537578"/>
                  <a:pt x="8515805" y="577567"/>
                  <a:pt x="8521178" y="614372"/>
                </a:cubicBezTo>
                <a:cubicBezTo>
                  <a:pt x="8526038" y="644784"/>
                  <a:pt x="8501063" y="694066"/>
                  <a:pt x="8633702" y="655978"/>
                </a:cubicBezTo>
                <a:cubicBezTo>
                  <a:pt x="8672570" y="644890"/>
                  <a:pt x="8692811" y="659300"/>
                  <a:pt x="8691231" y="674418"/>
                </a:cubicBezTo>
                <a:cubicBezTo>
                  <a:pt x="8675345" y="796871"/>
                  <a:pt x="8935518" y="746101"/>
                  <a:pt x="9047908" y="788104"/>
                </a:cubicBezTo>
                <a:cubicBezTo>
                  <a:pt x="9078021" y="799946"/>
                  <a:pt x="9142627" y="789836"/>
                  <a:pt x="9163628" y="773163"/>
                </a:cubicBezTo>
                <a:cubicBezTo>
                  <a:pt x="9298789" y="667347"/>
                  <a:pt x="9535801" y="657923"/>
                  <a:pt x="9754459" y="610207"/>
                </a:cubicBezTo>
                <a:cubicBezTo>
                  <a:pt x="9814490" y="668575"/>
                  <a:pt x="9808123" y="737017"/>
                  <a:pt x="9838868" y="799511"/>
                </a:cubicBezTo>
                <a:cubicBezTo>
                  <a:pt x="9870579" y="864422"/>
                  <a:pt x="9910733" y="865324"/>
                  <a:pt x="10085808" y="816231"/>
                </a:cubicBezTo>
                <a:cubicBezTo>
                  <a:pt x="10072804" y="953901"/>
                  <a:pt x="10072804" y="953901"/>
                  <a:pt x="10334338" y="917517"/>
                </a:cubicBezTo>
                <a:cubicBezTo>
                  <a:pt x="10328982" y="953657"/>
                  <a:pt x="10408594" y="989371"/>
                  <a:pt x="10516076" y="1018726"/>
                </a:cubicBezTo>
                <a:lnTo>
                  <a:pt x="10535302" y="1023522"/>
                </a:lnTo>
                <a:lnTo>
                  <a:pt x="10542819" y="1023458"/>
                </a:lnTo>
                <a:cubicBezTo>
                  <a:pt x="10579419" y="1025941"/>
                  <a:pt x="10603227" y="1033454"/>
                  <a:pt x="10623994" y="1041996"/>
                </a:cubicBezTo>
                <a:lnTo>
                  <a:pt x="10629774" y="1044511"/>
                </a:lnTo>
                <a:lnTo>
                  <a:pt x="10727305" y="1063419"/>
                </a:lnTo>
                <a:lnTo>
                  <a:pt x="10761785" y="1068017"/>
                </a:lnTo>
                <a:lnTo>
                  <a:pt x="10775688" y="1065268"/>
                </a:lnTo>
                <a:cubicBezTo>
                  <a:pt x="10790070" y="1060209"/>
                  <a:pt x="10805275" y="1052670"/>
                  <a:pt x="10821837" y="1042232"/>
                </a:cubicBezTo>
                <a:cubicBezTo>
                  <a:pt x="10987041" y="937564"/>
                  <a:pt x="11011156" y="925596"/>
                  <a:pt x="11122438" y="1004583"/>
                </a:cubicBezTo>
                <a:lnTo>
                  <a:pt x="11171433" y="1040550"/>
                </a:lnTo>
                <a:lnTo>
                  <a:pt x="11183724" y="1045316"/>
                </a:lnTo>
                <a:lnTo>
                  <a:pt x="11199690" y="1048085"/>
                </a:lnTo>
                <a:cubicBezTo>
                  <a:pt x="11210452" y="1048499"/>
                  <a:pt x="11222752" y="1048442"/>
                  <a:pt x="11232475" y="1049340"/>
                </a:cubicBezTo>
                <a:cubicBezTo>
                  <a:pt x="11272445" y="1020057"/>
                  <a:pt x="11206789" y="982961"/>
                  <a:pt x="11302451" y="949091"/>
                </a:cubicBezTo>
                <a:lnTo>
                  <a:pt x="11484849" y="1057667"/>
                </a:lnTo>
                <a:lnTo>
                  <a:pt x="11512818" y="1048926"/>
                </a:lnTo>
                <a:cubicBezTo>
                  <a:pt x="11553007" y="1039695"/>
                  <a:pt x="11597385" y="1034194"/>
                  <a:pt x="11642481" y="1029355"/>
                </a:cubicBezTo>
                <a:lnTo>
                  <a:pt x="11714551" y="1020966"/>
                </a:lnTo>
                <a:lnTo>
                  <a:pt x="11714551" y="1022389"/>
                </a:lnTo>
                <a:lnTo>
                  <a:pt x="11728519" y="1020975"/>
                </a:lnTo>
                <a:lnTo>
                  <a:pt x="11741691" y="1019651"/>
                </a:lnTo>
                <a:lnTo>
                  <a:pt x="11743999" y="1019424"/>
                </a:lnTo>
                <a:cubicBezTo>
                  <a:pt x="11745037" y="1019320"/>
                  <a:pt x="11744948" y="1019326"/>
                  <a:pt x="11742709" y="1019549"/>
                </a:cubicBezTo>
                <a:lnTo>
                  <a:pt x="11741691" y="1019651"/>
                </a:lnTo>
                <a:lnTo>
                  <a:pt x="11738529" y="1019963"/>
                </a:lnTo>
                <a:cubicBezTo>
                  <a:pt x="11729455" y="1020837"/>
                  <a:pt x="11718720" y="1021778"/>
                  <a:pt x="11771791" y="1015977"/>
                </a:cubicBezTo>
                <a:cubicBezTo>
                  <a:pt x="11774317" y="1015701"/>
                  <a:pt x="11812546" y="1011974"/>
                  <a:pt x="11834157" y="1009499"/>
                </a:cubicBezTo>
                <a:lnTo>
                  <a:pt x="11843354" y="1008273"/>
                </a:lnTo>
                <a:lnTo>
                  <a:pt x="11843354" y="1000151"/>
                </a:lnTo>
                <a:lnTo>
                  <a:pt x="11893955" y="983740"/>
                </a:lnTo>
                <a:cubicBezTo>
                  <a:pt x="11928061" y="969285"/>
                  <a:pt x="11955951" y="949359"/>
                  <a:pt x="11974160" y="920897"/>
                </a:cubicBezTo>
                <a:cubicBezTo>
                  <a:pt x="12002698" y="876981"/>
                  <a:pt x="12076554" y="851353"/>
                  <a:pt x="12143531" y="823664"/>
                </a:cubicBezTo>
                <a:lnTo>
                  <a:pt x="12192000" y="801163"/>
                </a:lnTo>
                <a:lnTo>
                  <a:pt x="12192000" y="2515690"/>
                </a:lnTo>
                <a:lnTo>
                  <a:pt x="0" y="251569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AF36BF69-F732-344D-8EEF-579609EA25F2}"/>
              </a:ext>
            </a:extLst>
          </p:cNvPr>
          <p:cNvSpPr>
            <a:spLocks noGrp="1"/>
          </p:cNvSpPr>
          <p:nvPr>
            <p:ph type="title"/>
          </p:nvPr>
        </p:nvSpPr>
        <p:spPr>
          <a:xfrm>
            <a:off x="838200" y="365125"/>
            <a:ext cx="10515600" cy="930275"/>
          </a:xfrm>
        </p:spPr>
        <p:txBody>
          <a:bodyPr>
            <a:normAutofit/>
          </a:bodyPr>
          <a:lstStyle/>
          <a:p>
            <a:r>
              <a:rPr lang="en-US" dirty="0"/>
              <a:t>Adaptation </a:t>
            </a:r>
          </a:p>
        </p:txBody>
      </p:sp>
      <p:pic>
        <p:nvPicPr>
          <p:cNvPr id="5" name="Content Placeholder 4" descr="A picture containing graphical user interface&#10;&#10;Description automatically generated">
            <a:extLst>
              <a:ext uri="{FF2B5EF4-FFF2-40B4-BE49-F238E27FC236}">
                <a16:creationId xmlns:a16="http://schemas.microsoft.com/office/drawing/2014/main" id="{4F3A8E37-52A3-334E-8E3D-81F1D8FA1607}"/>
              </a:ext>
            </a:extLst>
          </p:cNvPr>
          <p:cNvPicPr>
            <a:picLocks noChangeAspect="1"/>
          </p:cNvPicPr>
          <p:nvPr/>
        </p:nvPicPr>
        <p:blipFill>
          <a:blip r:embed="rId2"/>
          <a:stretch>
            <a:fillRect/>
          </a:stretch>
        </p:blipFill>
        <p:spPr>
          <a:xfrm>
            <a:off x="1590640" y="2007151"/>
            <a:ext cx="2727122" cy="4188619"/>
          </a:xfrm>
          <a:prstGeom prst="rect">
            <a:avLst/>
          </a:prstGeom>
        </p:spPr>
      </p:pic>
      <p:pic>
        <p:nvPicPr>
          <p:cNvPr id="7" name="Picture 6" descr="A picture containing person, outdoor, street, crowd&#10;&#10;Description automatically generated">
            <a:extLst>
              <a:ext uri="{FF2B5EF4-FFF2-40B4-BE49-F238E27FC236}">
                <a16:creationId xmlns:a16="http://schemas.microsoft.com/office/drawing/2014/main" id="{7DE19F2B-2026-D24C-903B-B3ADFAA177A1}"/>
              </a:ext>
            </a:extLst>
          </p:cNvPr>
          <p:cNvPicPr>
            <a:picLocks noChangeAspect="1"/>
          </p:cNvPicPr>
          <p:nvPr/>
        </p:nvPicPr>
        <p:blipFill>
          <a:blip r:embed="rId3"/>
          <a:stretch>
            <a:fillRect/>
          </a:stretch>
        </p:blipFill>
        <p:spPr>
          <a:xfrm>
            <a:off x="3658082" y="337201"/>
            <a:ext cx="3672554" cy="2750870"/>
          </a:xfrm>
          <a:prstGeom prst="rect">
            <a:avLst/>
          </a:prstGeom>
        </p:spPr>
      </p:pic>
      <p:sp>
        <p:nvSpPr>
          <p:cNvPr id="22" name="Content Placeholder 10">
            <a:extLst>
              <a:ext uri="{FF2B5EF4-FFF2-40B4-BE49-F238E27FC236}">
                <a16:creationId xmlns:a16="http://schemas.microsoft.com/office/drawing/2014/main" id="{6261CB39-9F39-619E-EB28-CA2E4F094F99}"/>
              </a:ext>
            </a:extLst>
          </p:cNvPr>
          <p:cNvSpPr>
            <a:spLocks noGrp="1"/>
          </p:cNvSpPr>
          <p:nvPr>
            <p:ph idx="1"/>
          </p:nvPr>
        </p:nvSpPr>
        <p:spPr>
          <a:xfrm>
            <a:off x="7254927" y="1323324"/>
            <a:ext cx="4934025" cy="5225399"/>
          </a:xfrm>
          <a:solidFill>
            <a:schemeClr val="bg2"/>
          </a:solidFill>
        </p:spPr>
        <p:txBody>
          <a:bodyPr anchor="ctr">
            <a:noAutofit/>
          </a:bodyPr>
          <a:lstStyle/>
          <a:p>
            <a:pPr marL="155448" indent="-155448" defTabSz="621792">
              <a:spcBef>
                <a:spcPts val="680"/>
              </a:spcBef>
            </a:pPr>
            <a:r>
              <a:rPr lang="en-US" sz="2400" kern="1200" dirty="0">
                <a:solidFill>
                  <a:schemeClr val="tx1"/>
                </a:solidFill>
                <a:latin typeface="+mn-lt"/>
                <a:ea typeface="+mn-ea"/>
                <a:cs typeface="+mn-cs"/>
              </a:rPr>
              <a:t>Both film and fiction strive </a:t>
            </a:r>
            <a:r>
              <a:rPr lang="en-US" sz="2400" b="1" kern="1200" dirty="0">
                <a:solidFill>
                  <a:schemeClr val="tx1"/>
                </a:solidFill>
                <a:latin typeface="+mn-lt"/>
                <a:ea typeface="+mn-ea"/>
                <a:cs typeface="+mn-cs"/>
              </a:rPr>
              <a:t>to connect with audiences</a:t>
            </a:r>
            <a:r>
              <a:rPr lang="en-US" sz="2400" kern="1200" dirty="0">
                <a:solidFill>
                  <a:schemeClr val="tx1"/>
                </a:solidFill>
                <a:latin typeface="+mn-lt"/>
                <a:ea typeface="+mn-ea"/>
                <a:cs typeface="+mn-cs"/>
              </a:rPr>
              <a:t>, but the means by which they do so are different.</a:t>
            </a:r>
          </a:p>
          <a:p>
            <a:pPr marL="155448" indent="-155448" defTabSz="621792">
              <a:spcBef>
                <a:spcPts val="680"/>
              </a:spcBef>
            </a:pPr>
            <a:r>
              <a:rPr lang="en-US" sz="2400" kern="1200" dirty="0">
                <a:solidFill>
                  <a:schemeClr val="tx1"/>
                </a:solidFill>
                <a:latin typeface="+mn-lt"/>
                <a:ea typeface="+mn-ea"/>
                <a:cs typeface="+mn-cs"/>
              </a:rPr>
              <a:t>When you watch a movie you are watching characters on camera you see what they see as opposed to looking through their eyes. </a:t>
            </a:r>
          </a:p>
          <a:p>
            <a:pPr marL="155448" indent="-155448" defTabSz="621792">
              <a:spcBef>
                <a:spcPts val="680"/>
              </a:spcBef>
            </a:pPr>
            <a:r>
              <a:rPr lang="en-US" sz="2400" kern="1200" dirty="0">
                <a:solidFill>
                  <a:schemeClr val="tx1"/>
                </a:solidFill>
                <a:latin typeface="+mn-lt"/>
                <a:ea typeface="+mn-ea"/>
                <a:cs typeface="+mn-cs"/>
              </a:rPr>
              <a:t>Literature allows for a more intimate experience by immersing readers in a character’s inner world of fantasies, fears, and urges that go unexpressed. </a:t>
            </a:r>
          </a:p>
          <a:p>
            <a:pPr marL="155448" indent="-155448" defTabSz="621792">
              <a:spcBef>
                <a:spcPts val="680"/>
              </a:spcBef>
            </a:pPr>
            <a:r>
              <a:rPr lang="en-US" sz="2400" kern="1200" dirty="0">
                <a:solidFill>
                  <a:schemeClr val="tx1"/>
                </a:solidFill>
                <a:latin typeface="+mn-lt"/>
                <a:ea typeface="+mn-ea"/>
                <a:cs typeface="+mn-cs"/>
              </a:rPr>
              <a:t>This ability to slip into a character’s thoughts while she muses is one of the main reasons we read.</a:t>
            </a:r>
          </a:p>
          <a:p>
            <a:endParaRPr lang="en-US" sz="2400" dirty="0">
              <a:solidFill>
                <a:srgbClr val="FFFFFF"/>
              </a:solidFill>
            </a:endParaRPr>
          </a:p>
        </p:txBody>
      </p:sp>
      <p:sp>
        <p:nvSpPr>
          <p:cNvPr id="9" name="TextBox 8">
            <a:extLst>
              <a:ext uri="{FF2B5EF4-FFF2-40B4-BE49-F238E27FC236}">
                <a16:creationId xmlns:a16="http://schemas.microsoft.com/office/drawing/2014/main" id="{FF510884-487A-3247-8E7C-354073A5F134}"/>
              </a:ext>
            </a:extLst>
          </p:cNvPr>
          <p:cNvSpPr txBox="1"/>
          <p:nvPr/>
        </p:nvSpPr>
        <p:spPr>
          <a:xfrm>
            <a:off x="4672076" y="3210076"/>
            <a:ext cx="2579803" cy="469103"/>
          </a:xfrm>
          <a:prstGeom prst="rect">
            <a:avLst/>
          </a:prstGeom>
          <a:noFill/>
        </p:spPr>
        <p:txBody>
          <a:bodyPr wrap="square" rtlCol="0">
            <a:spAutoFit/>
          </a:bodyPr>
          <a:lstStyle/>
          <a:p>
            <a:pPr defTabSz="621792">
              <a:spcAft>
                <a:spcPts val="600"/>
              </a:spcAft>
            </a:pPr>
            <a:r>
              <a:rPr lang="en-US" sz="1224" kern="1200" dirty="0">
                <a:solidFill>
                  <a:schemeClr val="tx1"/>
                </a:solidFill>
                <a:latin typeface="+mn-lt"/>
                <a:ea typeface="+mn-ea"/>
                <a:cs typeface="+mn-cs"/>
              </a:rPr>
              <a:t>Image from </a:t>
            </a:r>
            <a:r>
              <a:rPr lang="en-US" sz="1224" i="1" kern="1200" dirty="0">
                <a:solidFill>
                  <a:schemeClr val="tx1"/>
                </a:solidFill>
                <a:latin typeface="+mn-lt"/>
                <a:ea typeface="+mn-ea"/>
                <a:cs typeface="+mn-cs"/>
              </a:rPr>
              <a:t>Passing </a:t>
            </a:r>
            <a:r>
              <a:rPr lang="en-US" sz="1224" kern="1200" dirty="0">
                <a:solidFill>
                  <a:schemeClr val="tx1"/>
                </a:solidFill>
                <a:latin typeface="+mn-lt"/>
                <a:ea typeface="+mn-ea"/>
                <a:cs typeface="+mn-cs"/>
              </a:rPr>
              <a:t>(2021) dir. Rebecca Hall</a:t>
            </a:r>
            <a:endParaRPr lang="en-US" dirty="0"/>
          </a:p>
        </p:txBody>
      </p:sp>
    </p:spTree>
    <p:extLst>
      <p:ext uri="{BB962C8B-B14F-4D97-AF65-F5344CB8AC3E}">
        <p14:creationId xmlns:p14="http://schemas.microsoft.com/office/powerpoint/2010/main" val="33705906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F2497-02E7-7C4D-A0C7-5197C59380BC}"/>
              </a:ext>
            </a:extLst>
          </p:cNvPr>
          <p:cNvSpPr>
            <a:spLocks noGrp="1"/>
          </p:cNvSpPr>
          <p:nvPr>
            <p:ph type="title"/>
          </p:nvPr>
        </p:nvSpPr>
        <p:spPr>
          <a:xfrm>
            <a:off x="648929" y="629266"/>
            <a:ext cx="3505495" cy="1622321"/>
          </a:xfrm>
        </p:spPr>
        <p:txBody>
          <a:bodyPr vert="horz" lIns="91440" tIns="45720" rIns="91440" bIns="45720" rtlCol="0" anchor="ctr">
            <a:normAutofit/>
          </a:bodyPr>
          <a:lstStyle/>
          <a:p>
            <a:r>
              <a:rPr lang="en-US" kern="1200" dirty="0">
                <a:solidFill>
                  <a:schemeClr val="tx1"/>
                </a:solidFill>
                <a:latin typeface="+mj-lt"/>
                <a:ea typeface="+mj-ea"/>
                <a:cs typeface="+mj-cs"/>
              </a:rPr>
              <a:t>Interiority</a:t>
            </a:r>
          </a:p>
        </p:txBody>
      </p:sp>
      <p:sp>
        <p:nvSpPr>
          <p:cNvPr id="3" name="Content Placeholder 2">
            <a:extLst>
              <a:ext uri="{FF2B5EF4-FFF2-40B4-BE49-F238E27FC236}">
                <a16:creationId xmlns:a16="http://schemas.microsoft.com/office/drawing/2014/main" id="{19C8A5CB-3678-8348-81E2-0EC2BB950E1E}"/>
              </a:ext>
            </a:extLst>
          </p:cNvPr>
          <p:cNvSpPr>
            <a:spLocks noGrp="1"/>
          </p:cNvSpPr>
          <p:nvPr>
            <p:ph sz="half" idx="1"/>
          </p:nvPr>
        </p:nvSpPr>
        <p:spPr>
          <a:xfrm>
            <a:off x="648931" y="2438400"/>
            <a:ext cx="3505494" cy="3785419"/>
          </a:xfrm>
        </p:spPr>
        <p:txBody>
          <a:bodyPr vert="horz" lIns="91440" tIns="45720" rIns="91440" bIns="45720" rtlCol="0">
            <a:normAutofit/>
          </a:bodyPr>
          <a:lstStyle/>
          <a:p>
            <a:r>
              <a:rPr lang="en-US" sz="2000" dirty="0"/>
              <a:t>Novelists and short story writers bring a different set of tools to the arena: language, interactivity, and, most importantly, interiority.</a:t>
            </a:r>
          </a:p>
          <a:p>
            <a:endParaRPr lang="en-US" sz="2000" dirty="0"/>
          </a:p>
          <a:p>
            <a:r>
              <a:rPr lang="en-US" sz="2000" dirty="0"/>
              <a:t>What is interiority? Internal thoughts, reflections, feelings; sometimes psychological or spiritual.</a:t>
            </a:r>
          </a:p>
          <a:p>
            <a:pPr marL="0" indent="0">
              <a:buNone/>
            </a:pPr>
            <a:endParaRPr lang="en-US" sz="2000" dirty="0"/>
          </a:p>
        </p:txBody>
      </p:sp>
      <p:pic>
        <p:nvPicPr>
          <p:cNvPr id="8" name="Content Placeholder 7" descr="A picture containing person&#10;&#10;Description automatically generated">
            <a:extLst>
              <a:ext uri="{FF2B5EF4-FFF2-40B4-BE49-F238E27FC236}">
                <a16:creationId xmlns:a16="http://schemas.microsoft.com/office/drawing/2014/main" id="{4125CA3A-33F8-C94D-8618-A735574F4247}"/>
              </a:ext>
            </a:extLst>
          </p:cNvPr>
          <p:cNvPicPr>
            <a:picLocks noGrp="1" noChangeAspect="1"/>
          </p:cNvPicPr>
          <p:nvPr>
            <p:ph sz="half" idx="2"/>
          </p:nvPr>
        </p:nvPicPr>
        <p:blipFill>
          <a:blip r:embed="rId2"/>
          <a:stretch>
            <a:fillRect/>
          </a:stretch>
        </p:blipFill>
        <p:spPr>
          <a:xfrm>
            <a:off x="5405862" y="1741964"/>
            <a:ext cx="6019331" cy="3370825"/>
          </a:xfrm>
          <a:prstGeom prst="rect">
            <a:avLst/>
          </a:prstGeom>
          <a:effectLst/>
        </p:spPr>
      </p:pic>
    </p:spTree>
    <p:extLst>
      <p:ext uri="{BB962C8B-B14F-4D97-AF65-F5344CB8AC3E}">
        <p14:creationId xmlns:p14="http://schemas.microsoft.com/office/powerpoint/2010/main" val="7004768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4D2FA-8652-F64B-8660-C8D45DC5F83B}"/>
              </a:ext>
            </a:extLst>
          </p:cNvPr>
          <p:cNvSpPr>
            <a:spLocks noGrp="1"/>
          </p:cNvSpPr>
          <p:nvPr>
            <p:ph type="title"/>
          </p:nvPr>
        </p:nvSpPr>
        <p:spPr>
          <a:xfrm>
            <a:off x="838200" y="365125"/>
            <a:ext cx="10515600" cy="1325563"/>
          </a:xfrm>
        </p:spPr>
        <p:txBody>
          <a:bodyPr>
            <a:normAutofit/>
          </a:bodyPr>
          <a:lstStyle/>
          <a:p>
            <a:r>
              <a:rPr lang="en-US" sz="5400" dirty="0"/>
              <a:t>What Shapes Interiority?</a:t>
            </a:r>
          </a:p>
        </p:txBody>
      </p:sp>
      <p:graphicFrame>
        <p:nvGraphicFramePr>
          <p:cNvPr id="5" name="Content Placeholder 2">
            <a:extLst>
              <a:ext uri="{FF2B5EF4-FFF2-40B4-BE49-F238E27FC236}">
                <a16:creationId xmlns:a16="http://schemas.microsoft.com/office/drawing/2014/main" id="{B69B3A37-1262-3958-EF1F-3EC095740F99}"/>
              </a:ext>
            </a:extLst>
          </p:cNvPr>
          <p:cNvGraphicFramePr>
            <a:graphicFrameLocks noGrp="1"/>
          </p:cNvGraphicFramePr>
          <p:nvPr>
            <p:ph idx="1"/>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542627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750E7E-D7E8-A247-AB5A-FDF42FC54100}"/>
              </a:ext>
            </a:extLst>
          </p:cNvPr>
          <p:cNvSpPr>
            <a:spLocks noGrp="1"/>
          </p:cNvSpPr>
          <p:nvPr>
            <p:ph type="title"/>
          </p:nvPr>
        </p:nvSpPr>
        <p:spPr>
          <a:xfrm>
            <a:off x="841248" y="334644"/>
            <a:ext cx="10509504" cy="1076914"/>
          </a:xfrm>
        </p:spPr>
        <p:txBody>
          <a:bodyPr anchor="ctr">
            <a:normAutofit/>
          </a:bodyPr>
          <a:lstStyle/>
          <a:p>
            <a:r>
              <a:rPr lang="en-US" sz="2200" dirty="0"/>
              <a:t>I asked my class last year, what does Irene want from Clare based on the opening scene of the film?</a:t>
            </a:r>
            <a:br>
              <a:rPr lang="en-US" sz="2200" dirty="0"/>
            </a:br>
            <a:endParaRPr lang="en-US" sz="2200" dirty="0"/>
          </a:p>
        </p:txBody>
      </p:sp>
      <p:sp>
        <p:nvSpPr>
          <p:cNvPr id="23" name="Rectangle 22">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8" name="Content Placeholder 3">
            <a:extLst>
              <a:ext uri="{FF2B5EF4-FFF2-40B4-BE49-F238E27FC236}">
                <a16:creationId xmlns:a16="http://schemas.microsoft.com/office/drawing/2014/main" id="{E70E95F6-EE11-EE4C-AF47-3B98DBAAC865}"/>
              </a:ext>
            </a:extLst>
          </p:cNvPr>
          <p:cNvGraphicFramePr>
            <a:graphicFrameLocks noGrp="1"/>
          </p:cNvGraphicFramePr>
          <p:nvPr>
            <p:ph idx="1"/>
            <p:extLst>
              <p:ext uri="{D42A27DB-BD31-4B8C-83A1-F6EECF244321}">
                <p14:modId xmlns:p14="http://schemas.microsoft.com/office/powerpoint/2010/main" val="1491381115"/>
              </p:ext>
            </p:extLst>
          </p:nvPr>
        </p:nvGraphicFramePr>
        <p:xfrm>
          <a:off x="1594445" y="1737360"/>
          <a:ext cx="8993967" cy="4535430"/>
        </p:xfrm>
        <a:graphic>
          <a:graphicData uri="http://schemas.openxmlformats.org/drawingml/2006/table">
            <a:tbl>
              <a:tblPr/>
              <a:tblGrid>
                <a:gridCol w="8993967">
                  <a:extLst>
                    <a:ext uri="{9D8B030D-6E8A-4147-A177-3AD203B41FA5}">
                      <a16:colId xmlns:a16="http://schemas.microsoft.com/office/drawing/2014/main" val="2051776210"/>
                    </a:ext>
                  </a:extLst>
                </a:gridCol>
              </a:tblGrid>
              <a:tr h="288138">
                <a:tc>
                  <a:txBody>
                    <a:bodyPr/>
                    <a:lstStyle/>
                    <a:p>
                      <a:pPr rtl="0" fontAlgn="b"/>
                      <a:r>
                        <a:rPr lang="en-US" sz="1400">
                          <a:effectLst/>
                        </a:rPr>
                        <a:t>Maybe she just wants to catch up</a:t>
                      </a:r>
                    </a:p>
                  </a:txBody>
                  <a:tcPr marL="21169" marR="21169" marT="14113" marB="1411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479851186"/>
                  </a:ext>
                </a:extLst>
              </a:tr>
              <a:tr h="288138">
                <a:tc>
                  <a:txBody>
                    <a:bodyPr/>
                    <a:lstStyle/>
                    <a:p>
                      <a:pPr rtl="0" fontAlgn="b"/>
                      <a:r>
                        <a:rPr lang="en-US" sz="1400">
                          <a:effectLst/>
                        </a:rPr>
                        <a:t>I think Clare wants Irene’s identity and her husband!</a:t>
                      </a:r>
                    </a:p>
                  </a:txBody>
                  <a:tcPr marL="21169" marR="21169" marT="14113" marB="1411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016806456"/>
                  </a:ext>
                </a:extLst>
              </a:tr>
              <a:tr h="288138">
                <a:tc>
                  <a:txBody>
                    <a:bodyPr/>
                    <a:lstStyle/>
                    <a:p>
                      <a:pPr rtl="0" fontAlgn="b"/>
                      <a:r>
                        <a:rPr lang="en-US" sz="1400">
                          <a:effectLst/>
                        </a:rPr>
                        <a:t>Friendship</a:t>
                      </a:r>
                    </a:p>
                  </a:txBody>
                  <a:tcPr marL="21169" marR="21169" marT="14113" marB="1411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809578977"/>
                  </a:ext>
                </a:extLst>
              </a:tr>
              <a:tr h="288138">
                <a:tc>
                  <a:txBody>
                    <a:bodyPr/>
                    <a:lstStyle/>
                    <a:p>
                      <a:pPr rtl="0" fontAlgn="b"/>
                      <a:r>
                        <a:rPr lang="en-US" sz="1400">
                          <a:effectLst/>
                        </a:rPr>
                        <a:t>To see what her life is like now</a:t>
                      </a:r>
                    </a:p>
                  </a:txBody>
                  <a:tcPr marL="21169" marR="21169" marT="14113" marB="1411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780130331"/>
                  </a:ext>
                </a:extLst>
              </a:tr>
              <a:tr h="288138">
                <a:tc>
                  <a:txBody>
                    <a:bodyPr/>
                    <a:lstStyle/>
                    <a:p>
                      <a:pPr rtl="0" fontAlgn="b"/>
                      <a:r>
                        <a:rPr lang="en-US" sz="1400">
                          <a:effectLst/>
                        </a:rPr>
                        <a:t>Connect with something real </a:t>
                      </a:r>
                    </a:p>
                  </a:txBody>
                  <a:tcPr marL="21169" marR="21169" marT="14113" marB="1411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323281583"/>
                  </a:ext>
                </a:extLst>
              </a:tr>
              <a:tr h="288138">
                <a:tc>
                  <a:txBody>
                    <a:bodyPr/>
                    <a:lstStyle/>
                    <a:p>
                      <a:pPr rtl="0" fontAlgn="b"/>
                      <a:r>
                        <a:rPr lang="en-US" sz="1400">
                          <a:effectLst/>
                        </a:rPr>
                        <a:t>Friendship </a:t>
                      </a:r>
                    </a:p>
                  </a:txBody>
                  <a:tcPr marL="21169" marR="21169" marT="14113" marB="1411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904685652"/>
                  </a:ext>
                </a:extLst>
              </a:tr>
              <a:tr h="501498">
                <a:tc>
                  <a:txBody>
                    <a:bodyPr/>
                    <a:lstStyle/>
                    <a:p>
                      <a:pPr rtl="0" fontAlgn="b"/>
                      <a:r>
                        <a:rPr lang="en-US" sz="1400">
                          <a:effectLst/>
                        </a:rPr>
                        <a:t>I think Clare wants to be everything. Clare wants to feel validated in her Blackness (being around Irene) while reaping the benefits of passing as white.</a:t>
                      </a:r>
                    </a:p>
                  </a:txBody>
                  <a:tcPr marL="21169" marR="21169" marT="14113" marB="1411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617764838"/>
                  </a:ext>
                </a:extLst>
              </a:tr>
              <a:tr h="288138">
                <a:tc>
                  <a:txBody>
                    <a:bodyPr/>
                    <a:lstStyle/>
                    <a:p>
                      <a:pPr rtl="0" fontAlgn="b"/>
                      <a:r>
                        <a:rPr lang="en-US" sz="1400">
                          <a:effectLst/>
                        </a:rPr>
                        <a:t>friendship</a:t>
                      </a:r>
                    </a:p>
                  </a:txBody>
                  <a:tcPr marL="21169" marR="21169" marT="14113" marB="1411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189919802"/>
                  </a:ext>
                </a:extLst>
              </a:tr>
              <a:tr h="288138">
                <a:tc>
                  <a:txBody>
                    <a:bodyPr/>
                    <a:lstStyle/>
                    <a:p>
                      <a:pPr rtl="0" fontAlgn="b"/>
                      <a:r>
                        <a:rPr lang="en-US" sz="1400">
                          <a:effectLst/>
                        </a:rPr>
                        <a:t>Wants to see what her life could've been. if she embraced her blackness more</a:t>
                      </a:r>
                    </a:p>
                  </a:txBody>
                  <a:tcPr marL="21169" marR="21169" marT="14113" marB="1411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165019386"/>
                  </a:ext>
                </a:extLst>
              </a:tr>
              <a:tr h="288138">
                <a:tc>
                  <a:txBody>
                    <a:bodyPr/>
                    <a:lstStyle/>
                    <a:p>
                      <a:pPr rtl="0" fontAlgn="b"/>
                      <a:r>
                        <a:rPr lang="en-US" sz="1400">
                          <a:effectLst/>
                        </a:rPr>
                        <a:t>Friendship/Companionship, Security, Perspective</a:t>
                      </a:r>
                    </a:p>
                  </a:txBody>
                  <a:tcPr marL="21169" marR="21169" marT="14113" marB="1411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631018635"/>
                  </a:ext>
                </a:extLst>
              </a:tr>
              <a:tr h="288138">
                <a:tc>
                  <a:txBody>
                    <a:bodyPr/>
                    <a:lstStyle/>
                    <a:p>
                      <a:pPr rtl="0" fontAlgn="b"/>
                      <a:r>
                        <a:rPr lang="en-US" sz="1400">
                          <a:effectLst/>
                        </a:rPr>
                        <a:t>Clare looks like she wants to be part of the black community again.</a:t>
                      </a:r>
                    </a:p>
                  </a:txBody>
                  <a:tcPr marL="21169" marR="21169" marT="14113" marB="1411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57387570"/>
                  </a:ext>
                </a:extLst>
              </a:tr>
              <a:tr h="288138">
                <a:tc>
                  <a:txBody>
                    <a:bodyPr/>
                    <a:lstStyle/>
                    <a:p>
                      <a:pPr rtl="0" fontAlgn="b"/>
                      <a:r>
                        <a:rPr lang="en-US" sz="1400">
                          <a:effectLst/>
                        </a:rPr>
                        <a:t>reconnect with her black side</a:t>
                      </a:r>
                    </a:p>
                  </a:txBody>
                  <a:tcPr marL="21169" marR="21169" marT="14113" marB="1411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909532074"/>
                  </a:ext>
                </a:extLst>
              </a:tr>
              <a:tr h="288138">
                <a:tc>
                  <a:txBody>
                    <a:bodyPr/>
                    <a:lstStyle/>
                    <a:p>
                      <a:pPr rtl="0" fontAlgn="b"/>
                      <a:r>
                        <a:rPr lang="en-US" sz="1400">
                          <a:effectLst/>
                        </a:rPr>
                        <a:t>to be accepted and acclimated back to her community </a:t>
                      </a:r>
                    </a:p>
                  </a:txBody>
                  <a:tcPr marL="21169" marR="21169" marT="14113" marB="1411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894231298"/>
                  </a:ext>
                </a:extLst>
              </a:tr>
              <a:tr h="288138">
                <a:tc>
                  <a:txBody>
                    <a:bodyPr/>
                    <a:lstStyle/>
                    <a:p>
                      <a:pPr rtl="0" fontAlgn="b"/>
                      <a:r>
                        <a:rPr lang="en-US" sz="1400">
                          <a:effectLst/>
                        </a:rPr>
                        <a:t>She wants her lips </a:t>
                      </a:r>
                    </a:p>
                  </a:txBody>
                  <a:tcPr marL="21169" marR="21169" marT="14113" marB="1411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74649364"/>
                  </a:ext>
                </a:extLst>
              </a:tr>
              <a:tr h="288138">
                <a:tc>
                  <a:txBody>
                    <a:bodyPr/>
                    <a:lstStyle/>
                    <a:p>
                      <a:pPr rtl="0" fontAlgn="b"/>
                      <a:r>
                        <a:rPr lang="en-US" sz="1400">
                          <a:effectLst/>
                        </a:rPr>
                        <a:t>to reminisce her past </a:t>
                      </a:r>
                    </a:p>
                  </a:txBody>
                  <a:tcPr marL="21169" marR="21169" marT="14113" marB="1411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970587097"/>
                  </a:ext>
                </a:extLst>
              </a:tr>
            </a:tbl>
          </a:graphicData>
        </a:graphic>
      </p:graphicFrame>
    </p:spTree>
    <p:extLst>
      <p:ext uri="{BB962C8B-B14F-4D97-AF65-F5344CB8AC3E}">
        <p14:creationId xmlns:p14="http://schemas.microsoft.com/office/powerpoint/2010/main" val="32796321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E2CC403-21CD-41DF-BAC4-329D7FF03C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A188F8-2494-104F-8FC5-B95D7C303FF0}"/>
              </a:ext>
            </a:extLst>
          </p:cNvPr>
          <p:cNvSpPr>
            <a:spLocks noGrp="1"/>
          </p:cNvSpPr>
          <p:nvPr>
            <p:ph type="title"/>
          </p:nvPr>
        </p:nvSpPr>
        <p:spPr>
          <a:xfrm>
            <a:off x="1078828" y="1147158"/>
            <a:ext cx="6038470" cy="4713316"/>
          </a:xfrm>
        </p:spPr>
        <p:txBody>
          <a:bodyPr vert="horz" lIns="91440" tIns="45720" rIns="91440" bIns="45720" rtlCol="0" anchor="ctr">
            <a:normAutofit/>
          </a:bodyPr>
          <a:lstStyle/>
          <a:p>
            <a:r>
              <a:rPr lang="en-US" sz="6000" kern="1200" dirty="0">
                <a:solidFill>
                  <a:schemeClr val="tx1"/>
                </a:solidFill>
                <a:latin typeface="+mj-lt"/>
                <a:ea typeface="+mj-ea"/>
                <a:cs typeface="+mj-cs"/>
              </a:rPr>
              <a:t>How does the novel end? How does the film end? </a:t>
            </a:r>
          </a:p>
        </p:txBody>
      </p:sp>
      <p:grpSp>
        <p:nvGrpSpPr>
          <p:cNvPr id="10" name="Group 9">
            <a:extLst>
              <a:ext uri="{FF2B5EF4-FFF2-40B4-BE49-F238E27FC236}">
                <a16:creationId xmlns:a16="http://schemas.microsoft.com/office/drawing/2014/main" id="{B13AA5FE-3FFC-4725-9ADD-E428544EC6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4FA70700-3F72-44D4-8175-FEB2B9B23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093C0F6-5741-4C9D-90FF-A25824BFC5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21B2E1B-E962-432C-ADA1-2934CE3C54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7653717E-6F8C-43E0-9893-C03AE87D18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5BB14B4-EC3F-47C7-9AF3-B0E017B75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66160" y="391886"/>
            <a:ext cx="402901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5516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55E40-56F5-9144-9A75-1FFF3F80786B}"/>
              </a:ext>
            </a:extLst>
          </p:cNvPr>
          <p:cNvSpPr>
            <a:spLocks noGrp="1"/>
          </p:cNvSpPr>
          <p:nvPr>
            <p:ph type="title"/>
          </p:nvPr>
        </p:nvSpPr>
        <p:spPr>
          <a:xfrm>
            <a:off x="838201" y="365125"/>
            <a:ext cx="5251316" cy="1807305"/>
          </a:xfrm>
        </p:spPr>
        <p:txBody>
          <a:bodyPr vert="horz" lIns="91440" tIns="45720" rIns="91440" bIns="45720" rtlCol="0" anchor="ctr">
            <a:normAutofit/>
          </a:bodyPr>
          <a:lstStyle/>
          <a:p>
            <a:r>
              <a:rPr lang="en-US" dirty="0"/>
              <a:t>Nella Larson </a:t>
            </a:r>
          </a:p>
        </p:txBody>
      </p:sp>
      <p:sp>
        <p:nvSpPr>
          <p:cNvPr id="4" name="Content Placeholder 3">
            <a:extLst>
              <a:ext uri="{FF2B5EF4-FFF2-40B4-BE49-F238E27FC236}">
                <a16:creationId xmlns:a16="http://schemas.microsoft.com/office/drawing/2014/main" id="{4CBF2452-6D98-2A4F-AE98-EC6DB403B4A7}"/>
              </a:ext>
            </a:extLst>
          </p:cNvPr>
          <p:cNvSpPr>
            <a:spLocks noGrp="1"/>
          </p:cNvSpPr>
          <p:nvPr>
            <p:ph sz="half" idx="2"/>
          </p:nvPr>
        </p:nvSpPr>
        <p:spPr>
          <a:xfrm>
            <a:off x="838201" y="2172430"/>
            <a:ext cx="4740191" cy="4032779"/>
          </a:xfrm>
        </p:spPr>
        <p:txBody>
          <a:bodyPr vert="horz" lIns="91440" tIns="45720" rIns="91440" bIns="45720" rtlCol="0">
            <a:noAutofit/>
          </a:bodyPr>
          <a:lstStyle/>
          <a:p>
            <a:pPr marL="0" indent="0" fontAlgn="base">
              <a:buNone/>
            </a:pPr>
            <a:r>
              <a:rPr lang="en-US" sz="2400" dirty="0"/>
              <a:t>She returned to the United States late in 1914, but this time she went to New York City, where she earned a </a:t>
            </a:r>
            <a:r>
              <a:rPr lang="en-US" sz="2400" dirty="0">
                <a:hlinkClick r:id="rId2" tooltip="Related articles for'Nursing'"/>
              </a:rPr>
              <a:t>nursing</a:t>
            </a:r>
            <a:r>
              <a:rPr lang="en-US" sz="2400" dirty="0"/>
              <a:t> degree in 1915 from Lincoln Hospital Training School for Nurses. She abandoned nursing in 1918 and began studying to become a librarian. </a:t>
            </a:r>
          </a:p>
        </p:txBody>
      </p:sp>
      <p:pic>
        <p:nvPicPr>
          <p:cNvPr id="8" name="Content Placeholder 5" descr="A picture containing text, old, picture frame&#10;&#10;Description automatically generated">
            <a:extLst>
              <a:ext uri="{FF2B5EF4-FFF2-40B4-BE49-F238E27FC236}">
                <a16:creationId xmlns:a16="http://schemas.microsoft.com/office/drawing/2014/main" id="{252D516E-3086-BB40-9A0C-9A3C447AB526}"/>
              </a:ext>
            </a:extLst>
          </p:cNvPr>
          <p:cNvPicPr>
            <a:picLocks noGrp="1" noChangeAspect="1"/>
          </p:cNvPicPr>
          <p:nvPr>
            <p:ph sz="half" idx="1"/>
          </p:nvPr>
        </p:nvPicPr>
        <p:blipFill rotWithShape="1">
          <a:blip r:embed="rId3"/>
          <a:srcRect r="1" b="7899"/>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881090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62D5321-73A4-CF4D-A670-715B9A1D90BC}"/>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Nella Larsen </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BFD1A307-9FFC-4A49-A40E-E3DB3F45120A}"/>
              </a:ext>
            </a:extLst>
          </p:cNvPr>
          <p:cNvSpPr>
            <a:spLocks noGrp="1"/>
          </p:cNvSpPr>
          <p:nvPr>
            <p:ph sz="half" idx="2"/>
          </p:nvPr>
        </p:nvSpPr>
        <p:spPr>
          <a:xfrm>
            <a:off x="640080" y="2872899"/>
            <a:ext cx="4243589" cy="3320668"/>
          </a:xfrm>
        </p:spPr>
        <p:txBody>
          <a:bodyPr vert="horz" lIns="91440" tIns="45720" rIns="91440" bIns="45720" rtlCol="0">
            <a:normAutofit/>
          </a:bodyPr>
          <a:lstStyle/>
          <a:p>
            <a:pPr marL="0"/>
            <a:r>
              <a:rPr lang="en-US" sz="2200" dirty="0"/>
              <a:t>In 1921 she became the children's librarian at the 135th Street branch (Harlem) of the New York Public Library, where she remained until 1929. During this interval she married Elmer S. Imes, a physicist. The couple lived in Harlem, and in all likelihood they were part of </a:t>
            </a:r>
            <a:r>
              <a:rPr lang="en-US" sz="2200" dirty="0">
                <a:hlinkClick r:id="rId2" tooltip="Related articles for'Upper class'"/>
              </a:rPr>
              <a:t>upper class</a:t>
            </a:r>
            <a:r>
              <a:rPr lang="en-US" sz="2200" dirty="0"/>
              <a:t> African American society. </a:t>
            </a:r>
          </a:p>
          <a:p>
            <a:endParaRPr lang="en-US" sz="2200" dirty="0"/>
          </a:p>
        </p:txBody>
      </p:sp>
      <p:pic>
        <p:nvPicPr>
          <p:cNvPr id="6" name="Content Placeholder 5" descr="A person in a polka dot shirt&#10;&#10;Description automatically generated with low confidence">
            <a:extLst>
              <a:ext uri="{FF2B5EF4-FFF2-40B4-BE49-F238E27FC236}">
                <a16:creationId xmlns:a16="http://schemas.microsoft.com/office/drawing/2014/main" id="{BBBF5423-920B-284C-B959-767902CFACD5}"/>
              </a:ext>
            </a:extLst>
          </p:cNvPr>
          <p:cNvPicPr>
            <a:picLocks noGrp="1" noChangeAspect="1"/>
          </p:cNvPicPr>
          <p:nvPr>
            <p:ph sz="half" idx="1"/>
          </p:nvPr>
        </p:nvPicPr>
        <p:blipFill rotWithShape="1">
          <a:blip r:embed="rId3"/>
          <a:srcRect t="5057" r="-1" b="1618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68902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0CCCCCE-F1FE-824F-BB4B-87C4812B1BCA}"/>
              </a:ext>
            </a:extLst>
          </p:cNvPr>
          <p:cNvSpPr>
            <a:spLocks noGrp="1"/>
          </p:cNvSpPr>
          <p:nvPr>
            <p:ph type="title"/>
          </p:nvPr>
        </p:nvSpPr>
        <p:spPr>
          <a:xfrm>
            <a:off x="841248" y="548640"/>
            <a:ext cx="3600860" cy="5431536"/>
          </a:xfrm>
        </p:spPr>
        <p:txBody>
          <a:bodyPr>
            <a:normAutofit/>
          </a:bodyPr>
          <a:lstStyle/>
          <a:p>
            <a:r>
              <a:rPr lang="en-US" sz="5400" b="1" dirty="0"/>
              <a:t>What “happens” in the Chapters 1 and 2?</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37953AF-E0E0-AA48-B324-68343D599052}"/>
              </a:ext>
            </a:extLst>
          </p:cNvPr>
          <p:cNvSpPr>
            <a:spLocks noGrp="1"/>
          </p:cNvSpPr>
          <p:nvPr>
            <p:ph idx="1"/>
          </p:nvPr>
        </p:nvSpPr>
        <p:spPr>
          <a:xfrm>
            <a:off x="5126418" y="552091"/>
            <a:ext cx="6224335" cy="5431536"/>
          </a:xfrm>
        </p:spPr>
        <p:txBody>
          <a:bodyPr anchor="ctr">
            <a:normAutofit/>
          </a:bodyPr>
          <a:lstStyle/>
          <a:p>
            <a:pPr marL="457200" indent="-457200">
              <a:buFont typeface="Arial" panose="020B0604020202020204" pitchFamily="34" charset="0"/>
              <a:buChar char="•"/>
            </a:pPr>
            <a:r>
              <a:rPr lang="en-US" sz="2200" dirty="0"/>
              <a:t>Irene is at home in Harlem reading a letter from a a childhood friend named Clare, whom she last met 2 years ago in Chicago</a:t>
            </a:r>
          </a:p>
          <a:p>
            <a:pPr marL="457200" indent="-457200">
              <a:buFont typeface="Arial" panose="020B0604020202020204" pitchFamily="34" charset="0"/>
              <a:buChar char="•"/>
            </a:pPr>
            <a:r>
              <a:rPr lang="en-US" sz="2200" dirty="0"/>
              <a:t>Clare wants to see her again. </a:t>
            </a:r>
          </a:p>
          <a:p>
            <a:pPr marL="457200" indent="-457200">
              <a:buFont typeface="Arial" panose="020B0604020202020204" pitchFamily="34" charset="0"/>
              <a:buChar char="•"/>
            </a:pPr>
            <a:r>
              <a:rPr lang="en-US" sz="2200" dirty="0"/>
              <a:t>Irene reflects her initial encounter Clare in her hometown in Chicago, where they had tea in a hotel and talked about their childhood. Clare makes Irene promise to visit her again before Irene leaves.</a:t>
            </a:r>
          </a:p>
          <a:p>
            <a:pPr marL="457200" indent="-457200">
              <a:buFont typeface="Arial" panose="020B0604020202020204" pitchFamily="34" charset="0"/>
              <a:buChar char="•"/>
            </a:pPr>
            <a:r>
              <a:rPr lang="en-US" sz="2200" dirty="0"/>
              <a:t>Irene (at the end of Chapter 2) decides that she is “through with Clare Kendry.”</a:t>
            </a:r>
          </a:p>
        </p:txBody>
      </p:sp>
    </p:spTree>
    <p:extLst>
      <p:ext uri="{BB962C8B-B14F-4D97-AF65-F5344CB8AC3E}">
        <p14:creationId xmlns:p14="http://schemas.microsoft.com/office/powerpoint/2010/main" val="3124329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782BBF49-D137-AD41-8CD6-C9C18A656AEC}"/>
              </a:ext>
            </a:extLst>
          </p:cNvPr>
          <p:cNvSpPr>
            <a:spLocks noGrp="1"/>
          </p:cNvSpPr>
          <p:nvPr>
            <p:ph type="title"/>
          </p:nvPr>
        </p:nvSpPr>
        <p:spPr>
          <a:xfrm>
            <a:off x="479394" y="1070800"/>
            <a:ext cx="3939688" cy="5583126"/>
          </a:xfrm>
        </p:spPr>
        <p:txBody>
          <a:bodyPr>
            <a:normAutofit/>
          </a:bodyPr>
          <a:lstStyle/>
          <a:p>
            <a:pPr algn="r"/>
            <a:r>
              <a:rPr lang="en-US" b="1" dirty="0"/>
              <a:t>What </a:t>
            </a:r>
            <a:r>
              <a:rPr lang="en-US" b="1" u="sng" dirty="0"/>
              <a:t>really</a:t>
            </a:r>
            <a:r>
              <a:rPr lang="en-US" b="1" dirty="0"/>
              <a:t> happens in Chapters 1 and 2: focusing on literary devices and central conflict and themes</a:t>
            </a:r>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6" name="Content Placeholder 2">
            <a:extLst>
              <a:ext uri="{FF2B5EF4-FFF2-40B4-BE49-F238E27FC236}">
                <a16:creationId xmlns:a16="http://schemas.microsoft.com/office/drawing/2014/main" id="{001FC7A4-0374-7660-9D01-1CFA101BD99A}"/>
              </a:ext>
            </a:extLst>
          </p:cNvPr>
          <p:cNvGraphicFramePr>
            <a:graphicFrameLocks noGrp="1"/>
          </p:cNvGraphicFramePr>
          <p:nvPr>
            <p:ph idx="1"/>
            <p:extLst>
              <p:ext uri="{D42A27DB-BD31-4B8C-83A1-F6EECF244321}">
                <p14:modId xmlns:p14="http://schemas.microsoft.com/office/powerpoint/2010/main" val="1497927407"/>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4306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field of lavender&#10;&#10;Description automatically generated with medium confidence">
            <a:extLst>
              <a:ext uri="{FF2B5EF4-FFF2-40B4-BE49-F238E27FC236}">
                <a16:creationId xmlns:a16="http://schemas.microsoft.com/office/drawing/2014/main" id="{91CBE38A-4C23-7540-BBED-21D34E51B2DA}"/>
              </a:ext>
            </a:extLst>
          </p:cNvPr>
          <p:cNvPicPr>
            <a:picLocks noChangeAspect="1"/>
          </p:cNvPicPr>
          <p:nvPr/>
        </p:nvPicPr>
        <p:blipFill rotWithShape="1">
          <a:blip r:embed="rId2">
            <a:alphaModFix amt="50000"/>
          </a:blip>
          <a:srcRect r="1359"/>
          <a:stretch/>
        </p:blipFill>
        <p:spPr>
          <a:xfrm>
            <a:off x="20" y="10"/>
            <a:ext cx="12188930" cy="6857990"/>
          </a:xfrm>
          <a:prstGeom prst="rect">
            <a:avLst/>
          </a:prstGeom>
        </p:spPr>
      </p:pic>
      <p:sp>
        <p:nvSpPr>
          <p:cNvPr id="2" name="Title 1">
            <a:extLst>
              <a:ext uri="{FF2B5EF4-FFF2-40B4-BE49-F238E27FC236}">
                <a16:creationId xmlns:a16="http://schemas.microsoft.com/office/drawing/2014/main" id="{8E193B52-FD89-0E49-915A-2F2018065019}"/>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6600" dirty="0">
                <a:solidFill>
                  <a:srgbClr val="FFFFFF"/>
                </a:solidFill>
              </a:rPr>
              <a:t>These literary devices help express the central conflict and themes..</a:t>
            </a:r>
          </a:p>
        </p:txBody>
      </p:sp>
      <p:sp>
        <p:nvSpPr>
          <p:cNvPr id="3" name="Text Placeholder 2">
            <a:extLst>
              <a:ext uri="{FF2B5EF4-FFF2-40B4-BE49-F238E27FC236}">
                <a16:creationId xmlns:a16="http://schemas.microsoft.com/office/drawing/2014/main" id="{878C660E-E259-3340-BFB7-04D1872390A1}"/>
              </a:ext>
            </a:extLst>
          </p:cNvPr>
          <p:cNvSpPr>
            <a:spLocks noGrp="1"/>
          </p:cNvSpPr>
          <p:nvPr>
            <p:ph type="body" idx="1"/>
          </p:nvPr>
        </p:nvSpPr>
        <p:spPr>
          <a:xfrm>
            <a:off x="1527048" y="4599432"/>
            <a:ext cx="9144000" cy="1536192"/>
          </a:xfrm>
        </p:spPr>
        <p:txBody>
          <a:bodyPr vert="horz" lIns="91440" tIns="45720" rIns="91440" bIns="45720" rtlCol="0">
            <a:normAutofit/>
          </a:bodyPr>
          <a:lstStyle/>
          <a:p>
            <a:pPr algn="ctr"/>
            <a:endParaRPr lang="en-US" dirty="0">
              <a:solidFill>
                <a:srgbClr val="FFFFFF"/>
              </a:solidFill>
            </a:endParaRPr>
          </a:p>
        </p:txBody>
      </p:sp>
      <p:sp>
        <p:nvSpPr>
          <p:cNvPr id="21"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04102132"/>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87BC2-6E29-5D4F-B7B1-8F0FA6320193}"/>
              </a:ext>
            </a:extLst>
          </p:cNvPr>
          <p:cNvSpPr>
            <a:spLocks noGrp="1"/>
          </p:cNvSpPr>
          <p:nvPr>
            <p:ph type="title"/>
          </p:nvPr>
        </p:nvSpPr>
        <p:spPr/>
        <p:txBody>
          <a:bodyPr/>
          <a:lstStyle/>
          <a:p>
            <a:r>
              <a:rPr lang="en-US" dirty="0"/>
              <a:t>T</a:t>
            </a:r>
            <a:r>
              <a:rPr lang="en-US" sz="4400" dirty="0"/>
              <a:t>he central conflicts and themes…</a:t>
            </a:r>
            <a:br>
              <a:rPr lang="en-US" sz="4400" dirty="0"/>
            </a:br>
            <a:endParaRPr lang="en-US" dirty="0"/>
          </a:p>
        </p:txBody>
      </p:sp>
      <p:pic>
        <p:nvPicPr>
          <p:cNvPr id="7" name="Picture 6" descr="A close-up of women wearing hats&#10;&#10;Description automatically generated with low confidence">
            <a:extLst>
              <a:ext uri="{FF2B5EF4-FFF2-40B4-BE49-F238E27FC236}">
                <a16:creationId xmlns:a16="http://schemas.microsoft.com/office/drawing/2014/main" id="{A243035E-47C7-8E44-BB00-B58B51D1335D}"/>
              </a:ext>
            </a:extLst>
          </p:cNvPr>
          <p:cNvPicPr>
            <a:picLocks noChangeAspect="1"/>
          </p:cNvPicPr>
          <p:nvPr/>
        </p:nvPicPr>
        <p:blipFill rotWithShape="1">
          <a:blip r:embed="rId2">
            <a:alphaModFix amt="20000"/>
          </a:blip>
          <a:srcRect t="8574"/>
          <a:stretch/>
        </p:blipFill>
        <p:spPr>
          <a:xfrm>
            <a:off x="0" y="-1"/>
            <a:ext cx="12749213" cy="7567643"/>
          </a:xfrm>
          <a:prstGeom prst="rect">
            <a:avLst/>
          </a:prstGeom>
        </p:spPr>
      </p:pic>
      <p:sp>
        <p:nvSpPr>
          <p:cNvPr id="4" name="Content Placeholder 3">
            <a:extLst>
              <a:ext uri="{FF2B5EF4-FFF2-40B4-BE49-F238E27FC236}">
                <a16:creationId xmlns:a16="http://schemas.microsoft.com/office/drawing/2014/main" id="{BC9DDE6A-819C-9D40-9245-F233C9766A5A}"/>
              </a:ext>
            </a:extLst>
          </p:cNvPr>
          <p:cNvSpPr txBox="1">
            <a:spLocks noGrp="1"/>
          </p:cNvSpPr>
          <p:nvPr>
            <p:ph idx="1"/>
          </p:nvPr>
        </p:nvSpPr>
        <p:spPr>
          <a:xfrm>
            <a:off x="366713" y="1491774"/>
            <a:ext cx="4705350" cy="3008003"/>
          </a:xfrm>
          <a:prstGeom prst="rect">
            <a:avLst/>
          </a:prstGeom>
          <a:noFill/>
        </p:spPr>
        <p:txBody>
          <a:bodyPr wrap="square" rtlCol="0">
            <a:spAutoFit/>
          </a:bodyPr>
          <a:lstStyle/>
          <a:p>
            <a:pPr marL="0" indent="0">
              <a:buNone/>
            </a:pPr>
            <a:r>
              <a:rPr lang="en-US" sz="2400" b="1" dirty="0">
                <a:solidFill>
                  <a:schemeClr val="bg1"/>
                </a:solidFill>
                <a:highlight>
                  <a:srgbClr val="000000"/>
                </a:highlight>
              </a:rPr>
              <a:t>Passing:</a:t>
            </a:r>
          </a:p>
          <a:p>
            <a:pPr marL="0" indent="0">
              <a:buNone/>
            </a:pPr>
            <a:r>
              <a:rPr lang="en-US" sz="2400" b="1" dirty="0">
                <a:solidFill>
                  <a:schemeClr val="bg1"/>
                </a:solidFill>
                <a:highlight>
                  <a:srgbClr val="000000"/>
                </a:highlight>
              </a:rPr>
              <a:t> </a:t>
            </a:r>
            <a:r>
              <a:rPr lang="en-US" sz="2400" dirty="0">
                <a:solidFill>
                  <a:schemeClr val="bg1"/>
                </a:solidFill>
                <a:highlight>
                  <a:srgbClr val="000000"/>
                </a:highlight>
              </a:rPr>
              <a:t>Presenting one’s self as white (typically when one is of African American background. In the United States, a trace of black racial background can make one a person black (legacy of one drop rule) .</a:t>
            </a:r>
          </a:p>
          <a:p>
            <a:pPr marL="0" indent="0">
              <a:buNone/>
            </a:pPr>
            <a:endParaRPr lang="en-US" sz="2400" dirty="0">
              <a:solidFill>
                <a:schemeClr val="bg1"/>
              </a:solidFill>
              <a:highlight>
                <a:srgbClr val="808080"/>
              </a:highlight>
            </a:endParaRPr>
          </a:p>
        </p:txBody>
      </p:sp>
      <p:sp>
        <p:nvSpPr>
          <p:cNvPr id="5" name="TextBox 4">
            <a:extLst>
              <a:ext uri="{FF2B5EF4-FFF2-40B4-BE49-F238E27FC236}">
                <a16:creationId xmlns:a16="http://schemas.microsoft.com/office/drawing/2014/main" id="{B44E49B8-8D49-184E-841E-B8749E734E13}"/>
              </a:ext>
            </a:extLst>
          </p:cNvPr>
          <p:cNvSpPr txBox="1"/>
          <p:nvPr/>
        </p:nvSpPr>
        <p:spPr>
          <a:xfrm>
            <a:off x="6829425" y="5045636"/>
            <a:ext cx="4943474" cy="1200329"/>
          </a:xfrm>
          <a:prstGeom prst="rect">
            <a:avLst/>
          </a:prstGeom>
          <a:noFill/>
        </p:spPr>
        <p:txBody>
          <a:bodyPr wrap="square" rtlCol="0">
            <a:spAutoFit/>
          </a:bodyPr>
          <a:lstStyle/>
          <a:p>
            <a:r>
              <a:rPr lang="en-US" sz="2400" b="1" dirty="0">
                <a:solidFill>
                  <a:schemeClr val="bg2">
                    <a:lumMod val="90000"/>
                  </a:schemeClr>
                </a:solidFill>
                <a:highlight>
                  <a:srgbClr val="800080"/>
                </a:highlight>
              </a:rPr>
              <a:t>Desire and Intimacy: </a:t>
            </a:r>
          </a:p>
          <a:p>
            <a:r>
              <a:rPr lang="en-US" sz="2400" b="1" dirty="0">
                <a:solidFill>
                  <a:schemeClr val="bg2">
                    <a:lumMod val="90000"/>
                  </a:schemeClr>
                </a:solidFill>
                <a:highlight>
                  <a:srgbClr val="800080"/>
                </a:highlight>
              </a:rPr>
              <a:t>Is Irene’s and Clare’s relationship an intense </a:t>
            </a:r>
            <a:r>
              <a:rPr lang="en-US" sz="2400" dirty="0">
                <a:solidFill>
                  <a:schemeClr val="bg2">
                    <a:lumMod val="90000"/>
                  </a:schemeClr>
                </a:solidFill>
                <a:highlight>
                  <a:srgbClr val="800080"/>
                </a:highlight>
              </a:rPr>
              <a:t>friendship or Queer? </a:t>
            </a:r>
          </a:p>
        </p:txBody>
      </p:sp>
      <p:sp>
        <p:nvSpPr>
          <p:cNvPr id="8" name="TextBox 7">
            <a:extLst>
              <a:ext uri="{FF2B5EF4-FFF2-40B4-BE49-F238E27FC236}">
                <a16:creationId xmlns:a16="http://schemas.microsoft.com/office/drawing/2014/main" id="{056ED366-6BB1-E044-A374-7E7BEAA707A4}"/>
              </a:ext>
            </a:extLst>
          </p:cNvPr>
          <p:cNvSpPr txBox="1"/>
          <p:nvPr/>
        </p:nvSpPr>
        <p:spPr>
          <a:xfrm>
            <a:off x="8540744" y="6532975"/>
            <a:ext cx="3651256" cy="325025"/>
          </a:xfrm>
          <a:prstGeom prst="rect">
            <a:avLst/>
          </a:prstGeom>
          <a:noFill/>
        </p:spPr>
        <p:txBody>
          <a:bodyPr wrap="none" rtlCol="0">
            <a:spAutoFit/>
          </a:bodyPr>
          <a:lstStyle/>
          <a:p>
            <a:pPr defTabSz="768096">
              <a:spcAft>
                <a:spcPts val="600"/>
              </a:spcAft>
            </a:pPr>
            <a:r>
              <a:rPr lang="en-US" sz="1512" kern="1200" dirty="0">
                <a:solidFill>
                  <a:schemeClr val="tx1"/>
                </a:solidFill>
                <a:latin typeface="+mn-lt"/>
                <a:ea typeface="+mn-ea"/>
                <a:cs typeface="+mn-cs"/>
              </a:rPr>
              <a:t>Image from</a:t>
            </a:r>
            <a:r>
              <a:rPr lang="en-US" sz="1512" i="1" kern="1200" dirty="0">
                <a:solidFill>
                  <a:schemeClr val="tx1"/>
                </a:solidFill>
                <a:latin typeface="+mn-lt"/>
                <a:ea typeface="+mn-ea"/>
                <a:cs typeface="+mn-cs"/>
              </a:rPr>
              <a:t> Passing  </a:t>
            </a:r>
            <a:r>
              <a:rPr lang="en-US" sz="1512" kern="1200" dirty="0">
                <a:solidFill>
                  <a:schemeClr val="tx1"/>
                </a:solidFill>
                <a:latin typeface="+mn-lt"/>
                <a:ea typeface="+mn-ea"/>
                <a:cs typeface="+mn-cs"/>
              </a:rPr>
              <a:t>dir. Rebecca Hall (2019)</a:t>
            </a:r>
            <a:endParaRPr lang="en-US" dirty="0"/>
          </a:p>
        </p:txBody>
      </p:sp>
    </p:spTree>
    <p:extLst>
      <p:ext uri="{BB962C8B-B14F-4D97-AF65-F5344CB8AC3E}">
        <p14:creationId xmlns:p14="http://schemas.microsoft.com/office/powerpoint/2010/main" val="258189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dissolv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dissolve">
                                      <p:cBhvr>
                                        <p:cTn id="2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3185</TotalTime>
  <Words>1895</Words>
  <Application>Microsoft Macintosh PowerPoint</Application>
  <PresentationFormat>Widescreen</PresentationFormat>
  <Paragraphs>125</Paragraphs>
  <Slides>39</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Arial Rounded MT Bold</vt:lpstr>
      <vt:lpstr>Calibri</vt:lpstr>
      <vt:lpstr>Calibri Light</vt:lpstr>
      <vt:lpstr>Helvetica Neue</vt:lpstr>
      <vt:lpstr>Open Sans</vt:lpstr>
      <vt:lpstr>Office Theme</vt:lpstr>
      <vt:lpstr>Passing  by Nella Larsen</vt:lpstr>
      <vt:lpstr>Nella Larsen</vt:lpstr>
      <vt:lpstr>Nella Larson </vt:lpstr>
      <vt:lpstr>Nella Larson </vt:lpstr>
      <vt:lpstr>Nella Larsen </vt:lpstr>
      <vt:lpstr>What “happens” in the Chapters 1 and 2?</vt:lpstr>
      <vt:lpstr>What really happens in Chapters 1 and 2: focusing on literary devices and central conflict and themes</vt:lpstr>
      <vt:lpstr>These literary devices help express the central conflict and themes..</vt:lpstr>
      <vt:lpstr>The central conflicts and themes… </vt:lpstr>
      <vt:lpstr>Irene’s Interiority sections from pages 17-18</vt:lpstr>
      <vt:lpstr>Ambiguity and Queerness in the 1920s</vt:lpstr>
      <vt:lpstr>Ma Rainey, Blues, and 1920s Modernity</vt:lpstr>
      <vt:lpstr>Another shift expanding the spectrum of gender expectations 1920s…</vt:lpstr>
      <vt:lpstr>Still there are “respectability politics” and expectation of the New Negro uplifting the race…</vt:lpstr>
      <vt:lpstr>Queerness in Passing </vt:lpstr>
      <vt:lpstr> </vt:lpstr>
      <vt:lpstr>Gertrude…</vt:lpstr>
      <vt:lpstr>…and John’s nickname for Clare</vt:lpstr>
      <vt:lpstr>…and John’s nickname for Clare</vt:lpstr>
      <vt:lpstr>Reading Chapter 4 of Part I: Letters…avoidance…and Vexed Desires </vt:lpstr>
      <vt:lpstr>Letters to Re-encounter to thinking about Passing </vt:lpstr>
      <vt:lpstr>Letters to Re-encounter to thinking about Passing </vt:lpstr>
      <vt:lpstr>Irene and Brian </vt:lpstr>
      <vt:lpstr>Irene and Brian </vt:lpstr>
      <vt:lpstr>PowerPoint Presentation</vt:lpstr>
      <vt:lpstr>He doesn’t want to be a doctor anymore…</vt:lpstr>
      <vt:lpstr>And Irene hates his change. Why?</vt:lpstr>
      <vt:lpstr>Discussions of sex and “queer talk”</vt:lpstr>
      <vt:lpstr>Sex is a “joke”</vt:lpstr>
      <vt:lpstr>McDowell, Deborah E. “The Changing Same” : Black Women’s Literature, Criticism, and Theory. Bloomington, Ind: Indiana University Press, 1995. </vt:lpstr>
      <vt:lpstr>PowerPoint Presentation</vt:lpstr>
      <vt:lpstr>Harlem Renaissance (1919-1930s)</vt:lpstr>
      <vt:lpstr>PowerPoint Presentation</vt:lpstr>
      <vt:lpstr>Film Adaptation Passing (2021) written and directed by Rebecca Hall</vt:lpstr>
      <vt:lpstr>Adaptation </vt:lpstr>
      <vt:lpstr>Interiority</vt:lpstr>
      <vt:lpstr>What Shapes Interiority?</vt:lpstr>
      <vt:lpstr>I asked my class last year, what does Irene want from Clare based on the opening scene of the film? </vt:lpstr>
      <vt:lpstr>How does the novel end? How does the film end?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Passing  by Nella Larsen</dc:title>
  <dc:creator>Erica Richardson</dc:creator>
  <cp:lastModifiedBy>Erica Richardson</cp:lastModifiedBy>
  <cp:revision>30</cp:revision>
  <dcterms:created xsi:type="dcterms:W3CDTF">2023-06-26T14:18:06Z</dcterms:created>
  <dcterms:modified xsi:type="dcterms:W3CDTF">2023-06-29T16:04:32Z</dcterms:modified>
</cp:coreProperties>
</file>