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62" r:id="rId1"/>
  </p:sldMasterIdLst>
  <p:sldIdLst>
    <p:sldId id="256" r:id="rId2"/>
    <p:sldId id="257" r:id="rId3"/>
    <p:sldId id="267" r:id="rId4"/>
    <p:sldId id="258" r:id="rId5"/>
    <p:sldId id="260" r:id="rId6"/>
    <p:sldId id="261" r:id="rId7"/>
    <p:sldId id="262" r:id="rId8"/>
    <p:sldId id="263" r:id="rId9"/>
    <p:sldId id="259" r:id="rId10"/>
    <p:sldId id="264" r:id="rId11"/>
    <p:sldId id="265" r:id="rId12"/>
    <p:sldId id="269" r:id="rId13"/>
    <p:sldId id="272" r:id="rId14"/>
    <p:sldId id="289" r:id="rId15"/>
    <p:sldId id="287" r:id="rId16"/>
    <p:sldId id="288" r:id="rId17"/>
    <p:sldId id="290" r:id="rId18"/>
    <p:sldId id="276" r:id="rId19"/>
    <p:sldId id="275" r:id="rId20"/>
    <p:sldId id="281" r:id="rId21"/>
    <p:sldId id="277" r:id="rId22"/>
    <p:sldId id="278" r:id="rId23"/>
    <p:sldId id="279" r:id="rId24"/>
    <p:sldId id="280" r:id="rId25"/>
    <p:sldId id="282" r:id="rId26"/>
    <p:sldId id="285" r:id="rId27"/>
    <p:sldId id="286" r:id="rId28"/>
    <p:sldId id="298" r:id="rId29"/>
    <p:sldId id="291" r:id="rId30"/>
    <p:sldId id="292" r:id="rId31"/>
    <p:sldId id="293" r:id="rId32"/>
    <p:sldId id="305" r:id="rId33"/>
    <p:sldId id="307" r:id="rId34"/>
    <p:sldId id="306" r:id="rId35"/>
    <p:sldId id="300" r:id="rId36"/>
    <p:sldId id="294" r:id="rId37"/>
    <p:sldId id="301" r:id="rId38"/>
    <p:sldId id="302" r:id="rId39"/>
    <p:sldId id="295" r:id="rId40"/>
    <p:sldId id="296" r:id="rId41"/>
    <p:sldId id="303"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4803"/>
    <p:restoredTop sz="96000"/>
  </p:normalViewPr>
  <p:slideViewPr>
    <p:cSldViewPr snapToGrid="0" snapToObjects="1">
      <p:cViewPr>
        <p:scale>
          <a:sx n="87" d="100"/>
          <a:sy n="87" d="100"/>
        </p:scale>
        <p:origin x="128" y="8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29798E-90C4-48E6-B39B-37FF65347ABD}"/>
              </a:ext>
            </a:extLst>
          </p:cNvPr>
          <p:cNvSpPr>
            <a:spLocks noGrp="1"/>
          </p:cNvSpPr>
          <p:nvPr>
            <p:ph type="ctrTitle"/>
          </p:nvPr>
        </p:nvSpPr>
        <p:spPr>
          <a:xfrm>
            <a:off x="2197100" y="1079500"/>
            <a:ext cx="7797799" cy="2138400"/>
          </a:xfrm>
        </p:spPr>
        <p:txBody>
          <a:bodyPr anchor="b">
            <a:normAutofit/>
          </a:bodyPr>
          <a:lstStyle>
            <a:lvl1pPr algn="ctr">
              <a:defRPr sz="28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93D95C8C-0A7F-40D9-A690-3D5898EFFE81}"/>
              </a:ext>
            </a:extLst>
          </p:cNvPr>
          <p:cNvSpPr>
            <a:spLocks noGrp="1"/>
          </p:cNvSpPr>
          <p:nvPr>
            <p:ph type="subTitle" idx="1"/>
          </p:nvPr>
        </p:nvSpPr>
        <p:spPr>
          <a:xfrm>
            <a:off x="3308350" y="4113213"/>
            <a:ext cx="5575300" cy="1655762"/>
          </a:xfrm>
        </p:spPr>
        <p:txBody>
          <a:bodyPr/>
          <a:lstStyle>
            <a:lvl1pPr marL="0" indent="0" algn="ctr">
              <a:buNone/>
              <a:defRPr sz="2400" i="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3D1322F3-E47A-4D6E-96A8-AB5C73BA9906}"/>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6/15/23</a:t>
            </a:fld>
            <a:endParaRPr lang="en-US" dirty="0"/>
          </a:p>
        </p:txBody>
      </p:sp>
      <p:sp>
        <p:nvSpPr>
          <p:cNvPr id="5" name="Footer Placeholder 4">
            <a:extLst>
              <a:ext uri="{FF2B5EF4-FFF2-40B4-BE49-F238E27FC236}">
                <a16:creationId xmlns:a16="http://schemas.microsoft.com/office/drawing/2014/main" id="{737BF5CE-9E66-4FD5-949F-34E11607C6DF}"/>
              </a:ext>
            </a:extLst>
          </p:cNvPr>
          <p:cNvSpPr>
            <a:spLocks noGrp="1"/>
          </p:cNvSpPr>
          <p:nvPr>
            <p:ph type="ftr" sz="quarter" idx="11"/>
          </p:nvPr>
        </p:nvSpPr>
        <p:spPr>
          <a:xfrm>
            <a:off x="3308350" y="6401999"/>
            <a:ext cx="5575300" cy="369332"/>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4EEDAB7A-4032-416A-B04E-1F4878912E02}"/>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dirty="0"/>
          </a:p>
        </p:txBody>
      </p:sp>
      <p:cxnSp>
        <p:nvCxnSpPr>
          <p:cNvPr id="7" name="Straight Connector 6">
            <a:extLst>
              <a:ext uri="{FF2B5EF4-FFF2-40B4-BE49-F238E27FC236}">
                <a16:creationId xmlns:a16="http://schemas.microsoft.com/office/drawing/2014/main" id="{701C0CAB-6A03-4C6A-9FAA-219847753628}"/>
              </a:ext>
            </a:extLst>
          </p:cNvPr>
          <p:cNvCxnSpPr>
            <a:cxnSpLocks/>
          </p:cNvCxnSpPr>
          <p:nvPr/>
        </p:nvCxnSpPr>
        <p:spPr>
          <a:xfrm>
            <a:off x="5826000" y="3690871"/>
            <a:ext cx="54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0" name="Group 19">
            <a:extLst>
              <a:ext uri="{FF2B5EF4-FFF2-40B4-BE49-F238E27FC236}">
                <a16:creationId xmlns:a16="http://schemas.microsoft.com/office/drawing/2014/main" id="{F982E0B2-AA9C-441C-A08E-A9DF9CF12116}"/>
              </a:ext>
            </a:extLst>
          </p:cNvPr>
          <p:cNvGrpSpPr/>
          <p:nvPr/>
        </p:nvGrpSpPr>
        <p:grpSpPr>
          <a:xfrm>
            <a:off x="9728046" y="4869342"/>
            <a:ext cx="1623711" cy="630920"/>
            <a:chOff x="9588346" y="4824892"/>
            <a:chExt cx="1623711" cy="630920"/>
          </a:xfrm>
        </p:grpSpPr>
        <p:sp>
          <p:nvSpPr>
            <p:cNvPr id="16" name="Freeform: Shape 15">
              <a:extLst>
                <a:ext uri="{FF2B5EF4-FFF2-40B4-BE49-F238E27FC236}">
                  <a16:creationId xmlns:a16="http://schemas.microsoft.com/office/drawing/2014/main" id="{A4A2E074-C10D-4C57-AB72-B631E4D77102}"/>
                </a:ext>
              </a:extLst>
            </p:cNvPr>
            <p:cNvSpPr/>
            <p:nvPr/>
          </p:nvSpPr>
          <p:spPr>
            <a:xfrm rot="2700000" flipH="1">
              <a:off x="10267789" y="4452443"/>
              <a:ext cx="571820" cy="1316717"/>
            </a:xfrm>
            <a:custGeom>
              <a:avLst/>
              <a:gdLst>
                <a:gd name="connsiteX0" fmla="*/ 282417 w 571820"/>
                <a:gd name="connsiteY0" fmla="*/ 0 h 1316717"/>
                <a:gd name="connsiteX1" fmla="*/ 285910 w 571820"/>
                <a:gd name="connsiteY1" fmla="*/ 3175 h 1316717"/>
                <a:gd name="connsiteX2" fmla="*/ 287393 w 571820"/>
                <a:gd name="connsiteY2" fmla="*/ 1827 h 1316717"/>
                <a:gd name="connsiteX3" fmla="*/ 289403 w 571820"/>
                <a:gd name="connsiteY3" fmla="*/ 0 h 1316717"/>
                <a:gd name="connsiteX4" fmla="*/ 289403 w 571820"/>
                <a:gd name="connsiteY4" fmla="*/ 6349 h 1316717"/>
                <a:gd name="connsiteX5" fmla="*/ 309203 w 571820"/>
                <a:gd name="connsiteY5" fmla="*/ 24345 h 1316717"/>
                <a:gd name="connsiteX6" fmla="*/ 571820 w 571820"/>
                <a:gd name="connsiteY6" fmla="*/ 658359 h 1316717"/>
                <a:gd name="connsiteX7" fmla="*/ 309203 w 571820"/>
                <a:gd name="connsiteY7" fmla="*/ 1292372 h 1316717"/>
                <a:gd name="connsiteX8" fmla="*/ 289403 w 571820"/>
                <a:gd name="connsiteY8" fmla="*/ 1310368 h 1316717"/>
                <a:gd name="connsiteX9" fmla="*/ 289403 w 571820"/>
                <a:gd name="connsiteY9" fmla="*/ 1316717 h 1316717"/>
                <a:gd name="connsiteX10" fmla="*/ 287393 w 571820"/>
                <a:gd name="connsiteY10" fmla="*/ 1314890 h 1316717"/>
                <a:gd name="connsiteX11" fmla="*/ 285910 w 571820"/>
                <a:gd name="connsiteY11" fmla="*/ 1313542 h 1316717"/>
                <a:gd name="connsiteX12" fmla="*/ 282417 w 571820"/>
                <a:gd name="connsiteY12" fmla="*/ 1316717 h 1316717"/>
                <a:gd name="connsiteX13" fmla="*/ 282417 w 571820"/>
                <a:gd name="connsiteY13" fmla="*/ 1310367 h 1316717"/>
                <a:gd name="connsiteX14" fmla="*/ 262617 w 571820"/>
                <a:gd name="connsiteY14" fmla="*/ 1292372 h 1316717"/>
                <a:gd name="connsiteX15" fmla="*/ 0 w 571820"/>
                <a:gd name="connsiteY15" fmla="*/ 658358 h 1316717"/>
                <a:gd name="connsiteX16" fmla="*/ 262617 w 571820"/>
                <a:gd name="connsiteY16" fmla="*/ 24345 h 1316717"/>
                <a:gd name="connsiteX17" fmla="*/ 282417 w 571820"/>
                <a:gd name="connsiteY17" fmla="*/ 6349 h 1316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71820" h="1316717">
                  <a:moveTo>
                    <a:pt x="282417" y="0"/>
                  </a:moveTo>
                  <a:lnTo>
                    <a:pt x="285910" y="3175"/>
                  </a:lnTo>
                  <a:lnTo>
                    <a:pt x="287393" y="1827"/>
                  </a:lnTo>
                  <a:lnTo>
                    <a:pt x="289403" y="0"/>
                  </a:lnTo>
                  <a:lnTo>
                    <a:pt x="289403" y="6349"/>
                  </a:lnTo>
                  <a:lnTo>
                    <a:pt x="309203" y="24345"/>
                  </a:lnTo>
                  <a:cubicBezTo>
                    <a:pt x="471461" y="186603"/>
                    <a:pt x="571820" y="410761"/>
                    <a:pt x="571820" y="658359"/>
                  </a:cubicBezTo>
                  <a:cubicBezTo>
                    <a:pt x="571820" y="905956"/>
                    <a:pt x="471461" y="1130114"/>
                    <a:pt x="309203" y="1292372"/>
                  </a:cubicBezTo>
                  <a:lnTo>
                    <a:pt x="289403" y="1310368"/>
                  </a:lnTo>
                  <a:lnTo>
                    <a:pt x="289403" y="1316717"/>
                  </a:lnTo>
                  <a:lnTo>
                    <a:pt x="287393" y="1314890"/>
                  </a:lnTo>
                  <a:lnTo>
                    <a:pt x="285910" y="1313542"/>
                  </a:lnTo>
                  <a:lnTo>
                    <a:pt x="282417" y="1316717"/>
                  </a:lnTo>
                  <a:lnTo>
                    <a:pt x="282417" y="1310367"/>
                  </a:lnTo>
                  <a:lnTo>
                    <a:pt x="262617" y="1292372"/>
                  </a:lnTo>
                  <a:cubicBezTo>
                    <a:pt x="100359" y="1130113"/>
                    <a:pt x="0" y="905956"/>
                    <a:pt x="0" y="658358"/>
                  </a:cubicBezTo>
                  <a:cubicBezTo>
                    <a:pt x="0" y="410761"/>
                    <a:pt x="100359" y="186603"/>
                    <a:pt x="262617" y="24345"/>
                  </a:cubicBezTo>
                  <a:lnTo>
                    <a:pt x="282417" y="6349"/>
                  </a:lnTo>
                  <a:close/>
                </a:path>
              </a:pathLst>
            </a:custGeom>
            <a:solidFill>
              <a:schemeClr val="accent4">
                <a:alpha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7" name="Group 16">
              <a:extLst>
                <a:ext uri="{FF2B5EF4-FFF2-40B4-BE49-F238E27FC236}">
                  <a16:creationId xmlns:a16="http://schemas.microsoft.com/office/drawing/2014/main" id="{0B037EB3-1772-4BA8-A95A-E5DBDFEA32B0}"/>
                </a:ext>
              </a:extLst>
            </p:cNvPr>
            <p:cNvGrpSpPr/>
            <p:nvPr/>
          </p:nvGrpSpPr>
          <p:grpSpPr>
            <a:xfrm rot="2700000" flipH="1">
              <a:off x="10112436" y="4359902"/>
              <a:ext cx="571820" cy="1620000"/>
              <a:chOff x="8482785" y="4330454"/>
              <a:chExt cx="571820" cy="1620000"/>
            </a:xfrm>
          </p:grpSpPr>
          <p:sp>
            <p:nvSpPr>
              <p:cNvPr id="18" name="Freeform: Shape 17">
                <a:extLst>
                  <a:ext uri="{FF2B5EF4-FFF2-40B4-BE49-F238E27FC236}">
                    <a16:creationId xmlns:a16="http://schemas.microsoft.com/office/drawing/2014/main" id="{A1F47AC1-63D0-47F3-9728-1A0A0543494B}"/>
                  </a:ext>
                </a:extLst>
              </p:cNvPr>
              <p:cNvSpPr/>
              <p:nvPr/>
            </p:nvSpPr>
            <p:spPr>
              <a:xfrm>
                <a:off x="8482785" y="4333632"/>
                <a:ext cx="571820" cy="1311956"/>
              </a:xfrm>
              <a:custGeom>
                <a:avLst/>
                <a:gdLst>
                  <a:gd name="connsiteX0" fmla="*/ 282417 w 571820"/>
                  <a:gd name="connsiteY0" fmla="*/ 0 h 1316717"/>
                  <a:gd name="connsiteX1" fmla="*/ 285910 w 571820"/>
                  <a:gd name="connsiteY1" fmla="*/ 3175 h 1316717"/>
                  <a:gd name="connsiteX2" fmla="*/ 287393 w 571820"/>
                  <a:gd name="connsiteY2" fmla="*/ 1827 h 1316717"/>
                  <a:gd name="connsiteX3" fmla="*/ 289403 w 571820"/>
                  <a:gd name="connsiteY3" fmla="*/ 0 h 1316717"/>
                  <a:gd name="connsiteX4" fmla="*/ 289403 w 571820"/>
                  <a:gd name="connsiteY4" fmla="*/ 6349 h 1316717"/>
                  <a:gd name="connsiteX5" fmla="*/ 309203 w 571820"/>
                  <a:gd name="connsiteY5" fmla="*/ 24345 h 1316717"/>
                  <a:gd name="connsiteX6" fmla="*/ 571820 w 571820"/>
                  <a:gd name="connsiteY6" fmla="*/ 658359 h 1316717"/>
                  <a:gd name="connsiteX7" fmla="*/ 309203 w 571820"/>
                  <a:gd name="connsiteY7" fmla="*/ 1292372 h 1316717"/>
                  <a:gd name="connsiteX8" fmla="*/ 289403 w 571820"/>
                  <a:gd name="connsiteY8" fmla="*/ 1310368 h 1316717"/>
                  <a:gd name="connsiteX9" fmla="*/ 289403 w 571820"/>
                  <a:gd name="connsiteY9" fmla="*/ 1316717 h 1316717"/>
                  <a:gd name="connsiteX10" fmla="*/ 287393 w 571820"/>
                  <a:gd name="connsiteY10" fmla="*/ 1314890 h 1316717"/>
                  <a:gd name="connsiteX11" fmla="*/ 285910 w 571820"/>
                  <a:gd name="connsiteY11" fmla="*/ 1313542 h 1316717"/>
                  <a:gd name="connsiteX12" fmla="*/ 282417 w 571820"/>
                  <a:gd name="connsiteY12" fmla="*/ 1316717 h 1316717"/>
                  <a:gd name="connsiteX13" fmla="*/ 282417 w 571820"/>
                  <a:gd name="connsiteY13" fmla="*/ 1310367 h 1316717"/>
                  <a:gd name="connsiteX14" fmla="*/ 262617 w 571820"/>
                  <a:gd name="connsiteY14" fmla="*/ 1292372 h 1316717"/>
                  <a:gd name="connsiteX15" fmla="*/ 0 w 571820"/>
                  <a:gd name="connsiteY15" fmla="*/ 658358 h 1316717"/>
                  <a:gd name="connsiteX16" fmla="*/ 262617 w 571820"/>
                  <a:gd name="connsiteY16" fmla="*/ 24345 h 1316717"/>
                  <a:gd name="connsiteX17" fmla="*/ 282417 w 571820"/>
                  <a:gd name="connsiteY17" fmla="*/ 6349 h 1316717"/>
                  <a:gd name="connsiteX0" fmla="*/ 282417 w 571820"/>
                  <a:gd name="connsiteY0" fmla="*/ 6349 h 1316717"/>
                  <a:gd name="connsiteX1" fmla="*/ 285910 w 571820"/>
                  <a:gd name="connsiteY1" fmla="*/ 3175 h 1316717"/>
                  <a:gd name="connsiteX2" fmla="*/ 287393 w 571820"/>
                  <a:gd name="connsiteY2" fmla="*/ 1827 h 1316717"/>
                  <a:gd name="connsiteX3" fmla="*/ 289403 w 571820"/>
                  <a:gd name="connsiteY3" fmla="*/ 0 h 1316717"/>
                  <a:gd name="connsiteX4" fmla="*/ 289403 w 571820"/>
                  <a:gd name="connsiteY4" fmla="*/ 6349 h 1316717"/>
                  <a:gd name="connsiteX5" fmla="*/ 309203 w 571820"/>
                  <a:gd name="connsiteY5" fmla="*/ 24345 h 1316717"/>
                  <a:gd name="connsiteX6" fmla="*/ 571820 w 571820"/>
                  <a:gd name="connsiteY6" fmla="*/ 658359 h 1316717"/>
                  <a:gd name="connsiteX7" fmla="*/ 309203 w 571820"/>
                  <a:gd name="connsiteY7" fmla="*/ 1292372 h 1316717"/>
                  <a:gd name="connsiteX8" fmla="*/ 289403 w 571820"/>
                  <a:gd name="connsiteY8" fmla="*/ 1310368 h 1316717"/>
                  <a:gd name="connsiteX9" fmla="*/ 289403 w 571820"/>
                  <a:gd name="connsiteY9" fmla="*/ 1316717 h 1316717"/>
                  <a:gd name="connsiteX10" fmla="*/ 287393 w 571820"/>
                  <a:gd name="connsiteY10" fmla="*/ 1314890 h 1316717"/>
                  <a:gd name="connsiteX11" fmla="*/ 285910 w 571820"/>
                  <a:gd name="connsiteY11" fmla="*/ 1313542 h 1316717"/>
                  <a:gd name="connsiteX12" fmla="*/ 282417 w 571820"/>
                  <a:gd name="connsiteY12" fmla="*/ 1316717 h 1316717"/>
                  <a:gd name="connsiteX13" fmla="*/ 282417 w 571820"/>
                  <a:gd name="connsiteY13" fmla="*/ 1310367 h 1316717"/>
                  <a:gd name="connsiteX14" fmla="*/ 262617 w 571820"/>
                  <a:gd name="connsiteY14" fmla="*/ 1292372 h 1316717"/>
                  <a:gd name="connsiteX15" fmla="*/ 0 w 571820"/>
                  <a:gd name="connsiteY15" fmla="*/ 658358 h 1316717"/>
                  <a:gd name="connsiteX16" fmla="*/ 262617 w 571820"/>
                  <a:gd name="connsiteY16" fmla="*/ 24345 h 1316717"/>
                  <a:gd name="connsiteX17" fmla="*/ 282417 w 571820"/>
                  <a:gd name="connsiteY17" fmla="*/ 6349 h 1316717"/>
                  <a:gd name="connsiteX0" fmla="*/ 262617 w 571820"/>
                  <a:gd name="connsiteY0" fmla="*/ 24345 h 1316717"/>
                  <a:gd name="connsiteX1" fmla="*/ 285910 w 571820"/>
                  <a:gd name="connsiteY1" fmla="*/ 3175 h 1316717"/>
                  <a:gd name="connsiteX2" fmla="*/ 287393 w 571820"/>
                  <a:gd name="connsiteY2" fmla="*/ 1827 h 1316717"/>
                  <a:gd name="connsiteX3" fmla="*/ 289403 w 571820"/>
                  <a:gd name="connsiteY3" fmla="*/ 0 h 1316717"/>
                  <a:gd name="connsiteX4" fmla="*/ 289403 w 571820"/>
                  <a:gd name="connsiteY4" fmla="*/ 6349 h 1316717"/>
                  <a:gd name="connsiteX5" fmla="*/ 309203 w 571820"/>
                  <a:gd name="connsiteY5" fmla="*/ 24345 h 1316717"/>
                  <a:gd name="connsiteX6" fmla="*/ 571820 w 571820"/>
                  <a:gd name="connsiteY6" fmla="*/ 658359 h 1316717"/>
                  <a:gd name="connsiteX7" fmla="*/ 309203 w 571820"/>
                  <a:gd name="connsiteY7" fmla="*/ 1292372 h 1316717"/>
                  <a:gd name="connsiteX8" fmla="*/ 289403 w 571820"/>
                  <a:gd name="connsiteY8" fmla="*/ 1310368 h 1316717"/>
                  <a:gd name="connsiteX9" fmla="*/ 289403 w 571820"/>
                  <a:gd name="connsiteY9" fmla="*/ 1316717 h 1316717"/>
                  <a:gd name="connsiteX10" fmla="*/ 287393 w 571820"/>
                  <a:gd name="connsiteY10" fmla="*/ 1314890 h 1316717"/>
                  <a:gd name="connsiteX11" fmla="*/ 285910 w 571820"/>
                  <a:gd name="connsiteY11" fmla="*/ 1313542 h 1316717"/>
                  <a:gd name="connsiteX12" fmla="*/ 282417 w 571820"/>
                  <a:gd name="connsiteY12" fmla="*/ 1316717 h 1316717"/>
                  <a:gd name="connsiteX13" fmla="*/ 282417 w 571820"/>
                  <a:gd name="connsiteY13" fmla="*/ 1310367 h 1316717"/>
                  <a:gd name="connsiteX14" fmla="*/ 262617 w 571820"/>
                  <a:gd name="connsiteY14" fmla="*/ 1292372 h 1316717"/>
                  <a:gd name="connsiteX15" fmla="*/ 0 w 571820"/>
                  <a:gd name="connsiteY15" fmla="*/ 658358 h 1316717"/>
                  <a:gd name="connsiteX16" fmla="*/ 262617 w 571820"/>
                  <a:gd name="connsiteY16" fmla="*/ 24345 h 1316717"/>
                  <a:gd name="connsiteX0" fmla="*/ 262617 w 571820"/>
                  <a:gd name="connsiteY0" fmla="*/ 24345 h 1316717"/>
                  <a:gd name="connsiteX1" fmla="*/ 285910 w 571820"/>
                  <a:gd name="connsiteY1" fmla="*/ 3175 h 1316717"/>
                  <a:gd name="connsiteX2" fmla="*/ 287393 w 571820"/>
                  <a:gd name="connsiteY2" fmla="*/ 1827 h 1316717"/>
                  <a:gd name="connsiteX3" fmla="*/ 289403 w 571820"/>
                  <a:gd name="connsiteY3" fmla="*/ 0 h 1316717"/>
                  <a:gd name="connsiteX4" fmla="*/ 309203 w 571820"/>
                  <a:gd name="connsiteY4" fmla="*/ 24345 h 1316717"/>
                  <a:gd name="connsiteX5" fmla="*/ 571820 w 571820"/>
                  <a:gd name="connsiteY5" fmla="*/ 658359 h 1316717"/>
                  <a:gd name="connsiteX6" fmla="*/ 309203 w 571820"/>
                  <a:gd name="connsiteY6" fmla="*/ 1292372 h 1316717"/>
                  <a:gd name="connsiteX7" fmla="*/ 289403 w 571820"/>
                  <a:gd name="connsiteY7" fmla="*/ 1310368 h 1316717"/>
                  <a:gd name="connsiteX8" fmla="*/ 289403 w 571820"/>
                  <a:gd name="connsiteY8" fmla="*/ 1316717 h 1316717"/>
                  <a:gd name="connsiteX9" fmla="*/ 287393 w 571820"/>
                  <a:gd name="connsiteY9" fmla="*/ 1314890 h 1316717"/>
                  <a:gd name="connsiteX10" fmla="*/ 285910 w 571820"/>
                  <a:gd name="connsiteY10" fmla="*/ 1313542 h 1316717"/>
                  <a:gd name="connsiteX11" fmla="*/ 282417 w 571820"/>
                  <a:gd name="connsiteY11" fmla="*/ 1316717 h 1316717"/>
                  <a:gd name="connsiteX12" fmla="*/ 282417 w 571820"/>
                  <a:gd name="connsiteY12" fmla="*/ 1310367 h 1316717"/>
                  <a:gd name="connsiteX13" fmla="*/ 262617 w 571820"/>
                  <a:gd name="connsiteY13" fmla="*/ 1292372 h 1316717"/>
                  <a:gd name="connsiteX14" fmla="*/ 0 w 571820"/>
                  <a:gd name="connsiteY14" fmla="*/ 658358 h 1316717"/>
                  <a:gd name="connsiteX15" fmla="*/ 262617 w 571820"/>
                  <a:gd name="connsiteY15" fmla="*/ 24345 h 1316717"/>
                  <a:gd name="connsiteX0" fmla="*/ 262617 w 571820"/>
                  <a:gd name="connsiteY0" fmla="*/ 22518 h 1314890"/>
                  <a:gd name="connsiteX1" fmla="*/ 285910 w 571820"/>
                  <a:gd name="connsiteY1" fmla="*/ 1348 h 1314890"/>
                  <a:gd name="connsiteX2" fmla="*/ 287393 w 571820"/>
                  <a:gd name="connsiteY2" fmla="*/ 0 h 1314890"/>
                  <a:gd name="connsiteX3" fmla="*/ 309203 w 571820"/>
                  <a:gd name="connsiteY3" fmla="*/ 22518 h 1314890"/>
                  <a:gd name="connsiteX4" fmla="*/ 571820 w 571820"/>
                  <a:gd name="connsiteY4" fmla="*/ 656532 h 1314890"/>
                  <a:gd name="connsiteX5" fmla="*/ 309203 w 571820"/>
                  <a:gd name="connsiteY5" fmla="*/ 1290545 h 1314890"/>
                  <a:gd name="connsiteX6" fmla="*/ 289403 w 571820"/>
                  <a:gd name="connsiteY6" fmla="*/ 1308541 h 1314890"/>
                  <a:gd name="connsiteX7" fmla="*/ 289403 w 571820"/>
                  <a:gd name="connsiteY7" fmla="*/ 1314890 h 1314890"/>
                  <a:gd name="connsiteX8" fmla="*/ 287393 w 571820"/>
                  <a:gd name="connsiteY8" fmla="*/ 1313063 h 1314890"/>
                  <a:gd name="connsiteX9" fmla="*/ 285910 w 571820"/>
                  <a:gd name="connsiteY9" fmla="*/ 1311715 h 1314890"/>
                  <a:gd name="connsiteX10" fmla="*/ 282417 w 571820"/>
                  <a:gd name="connsiteY10" fmla="*/ 1314890 h 1314890"/>
                  <a:gd name="connsiteX11" fmla="*/ 282417 w 571820"/>
                  <a:gd name="connsiteY11" fmla="*/ 1308540 h 1314890"/>
                  <a:gd name="connsiteX12" fmla="*/ 262617 w 571820"/>
                  <a:gd name="connsiteY12" fmla="*/ 1290545 h 1314890"/>
                  <a:gd name="connsiteX13" fmla="*/ 0 w 571820"/>
                  <a:gd name="connsiteY13" fmla="*/ 656531 h 1314890"/>
                  <a:gd name="connsiteX14" fmla="*/ 262617 w 571820"/>
                  <a:gd name="connsiteY14" fmla="*/ 22518 h 1314890"/>
                  <a:gd name="connsiteX0" fmla="*/ 262617 w 571820"/>
                  <a:gd name="connsiteY0" fmla="*/ 21170 h 1313542"/>
                  <a:gd name="connsiteX1" fmla="*/ 285910 w 571820"/>
                  <a:gd name="connsiteY1" fmla="*/ 0 h 1313542"/>
                  <a:gd name="connsiteX2" fmla="*/ 309203 w 571820"/>
                  <a:gd name="connsiteY2" fmla="*/ 21170 h 1313542"/>
                  <a:gd name="connsiteX3" fmla="*/ 571820 w 571820"/>
                  <a:gd name="connsiteY3" fmla="*/ 655184 h 1313542"/>
                  <a:gd name="connsiteX4" fmla="*/ 309203 w 571820"/>
                  <a:gd name="connsiteY4" fmla="*/ 1289197 h 1313542"/>
                  <a:gd name="connsiteX5" fmla="*/ 289403 w 571820"/>
                  <a:gd name="connsiteY5" fmla="*/ 1307193 h 1313542"/>
                  <a:gd name="connsiteX6" fmla="*/ 289403 w 571820"/>
                  <a:gd name="connsiteY6" fmla="*/ 1313542 h 1313542"/>
                  <a:gd name="connsiteX7" fmla="*/ 287393 w 571820"/>
                  <a:gd name="connsiteY7" fmla="*/ 1311715 h 1313542"/>
                  <a:gd name="connsiteX8" fmla="*/ 285910 w 571820"/>
                  <a:gd name="connsiteY8" fmla="*/ 1310367 h 1313542"/>
                  <a:gd name="connsiteX9" fmla="*/ 282417 w 571820"/>
                  <a:gd name="connsiteY9" fmla="*/ 1313542 h 1313542"/>
                  <a:gd name="connsiteX10" fmla="*/ 282417 w 571820"/>
                  <a:gd name="connsiteY10" fmla="*/ 1307192 h 1313542"/>
                  <a:gd name="connsiteX11" fmla="*/ 262617 w 571820"/>
                  <a:gd name="connsiteY11" fmla="*/ 1289197 h 1313542"/>
                  <a:gd name="connsiteX12" fmla="*/ 0 w 571820"/>
                  <a:gd name="connsiteY12" fmla="*/ 655183 h 1313542"/>
                  <a:gd name="connsiteX13" fmla="*/ 262617 w 571820"/>
                  <a:gd name="connsiteY13" fmla="*/ 21170 h 1313542"/>
                  <a:gd name="connsiteX0" fmla="*/ 262617 w 571820"/>
                  <a:gd name="connsiteY0" fmla="*/ 21170 h 1313542"/>
                  <a:gd name="connsiteX1" fmla="*/ 285910 w 571820"/>
                  <a:gd name="connsiteY1" fmla="*/ 0 h 1313542"/>
                  <a:gd name="connsiteX2" fmla="*/ 309203 w 571820"/>
                  <a:gd name="connsiteY2" fmla="*/ 21170 h 1313542"/>
                  <a:gd name="connsiteX3" fmla="*/ 571820 w 571820"/>
                  <a:gd name="connsiteY3" fmla="*/ 655184 h 1313542"/>
                  <a:gd name="connsiteX4" fmla="*/ 309203 w 571820"/>
                  <a:gd name="connsiteY4" fmla="*/ 1289197 h 1313542"/>
                  <a:gd name="connsiteX5" fmla="*/ 289403 w 571820"/>
                  <a:gd name="connsiteY5" fmla="*/ 1307193 h 1313542"/>
                  <a:gd name="connsiteX6" fmla="*/ 289403 w 571820"/>
                  <a:gd name="connsiteY6" fmla="*/ 1313542 h 1313542"/>
                  <a:gd name="connsiteX7" fmla="*/ 287393 w 571820"/>
                  <a:gd name="connsiteY7" fmla="*/ 1311715 h 1313542"/>
                  <a:gd name="connsiteX8" fmla="*/ 285910 w 571820"/>
                  <a:gd name="connsiteY8" fmla="*/ 1310367 h 1313542"/>
                  <a:gd name="connsiteX9" fmla="*/ 282417 w 571820"/>
                  <a:gd name="connsiteY9" fmla="*/ 1313542 h 1313542"/>
                  <a:gd name="connsiteX10" fmla="*/ 262617 w 571820"/>
                  <a:gd name="connsiteY10" fmla="*/ 1289197 h 1313542"/>
                  <a:gd name="connsiteX11" fmla="*/ 0 w 571820"/>
                  <a:gd name="connsiteY11" fmla="*/ 655183 h 1313542"/>
                  <a:gd name="connsiteX12" fmla="*/ 262617 w 571820"/>
                  <a:gd name="connsiteY12" fmla="*/ 21170 h 1313542"/>
                  <a:gd name="connsiteX0" fmla="*/ 262617 w 571820"/>
                  <a:gd name="connsiteY0" fmla="*/ 21170 h 1313542"/>
                  <a:gd name="connsiteX1" fmla="*/ 285910 w 571820"/>
                  <a:gd name="connsiteY1" fmla="*/ 0 h 1313542"/>
                  <a:gd name="connsiteX2" fmla="*/ 309203 w 571820"/>
                  <a:gd name="connsiteY2" fmla="*/ 21170 h 1313542"/>
                  <a:gd name="connsiteX3" fmla="*/ 571820 w 571820"/>
                  <a:gd name="connsiteY3" fmla="*/ 655184 h 1313542"/>
                  <a:gd name="connsiteX4" fmla="*/ 309203 w 571820"/>
                  <a:gd name="connsiteY4" fmla="*/ 1289197 h 1313542"/>
                  <a:gd name="connsiteX5" fmla="*/ 289403 w 571820"/>
                  <a:gd name="connsiteY5" fmla="*/ 1307193 h 1313542"/>
                  <a:gd name="connsiteX6" fmla="*/ 289403 w 571820"/>
                  <a:gd name="connsiteY6" fmla="*/ 1313542 h 1313542"/>
                  <a:gd name="connsiteX7" fmla="*/ 287393 w 571820"/>
                  <a:gd name="connsiteY7" fmla="*/ 1311715 h 1313542"/>
                  <a:gd name="connsiteX8" fmla="*/ 285910 w 571820"/>
                  <a:gd name="connsiteY8" fmla="*/ 1310367 h 1313542"/>
                  <a:gd name="connsiteX9" fmla="*/ 262617 w 571820"/>
                  <a:gd name="connsiteY9" fmla="*/ 1289197 h 1313542"/>
                  <a:gd name="connsiteX10" fmla="*/ 0 w 571820"/>
                  <a:gd name="connsiteY10" fmla="*/ 655183 h 1313542"/>
                  <a:gd name="connsiteX11" fmla="*/ 262617 w 571820"/>
                  <a:gd name="connsiteY11" fmla="*/ 21170 h 1313542"/>
                  <a:gd name="connsiteX0" fmla="*/ 262617 w 571820"/>
                  <a:gd name="connsiteY0" fmla="*/ 21170 h 1313542"/>
                  <a:gd name="connsiteX1" fmla="*/ 285910 w 571820"/>
                  <a:gd name="connsiteY1" fmla="*/ 0 h 1313542"/>
                  <a:gd name="connsiteX2" fmla="*/ 309203 w 571820"/>
                  <a:gd name="connsiteY2" fmla="*/ 21170 h 1313542"/>
                  <a:gd name="connsiteX3" fmla="*/ 571820 w 571820"/>
                  <a:gd name="connsiteY3" fmla="*/ 655184 h 1313542"/>
                  <a:gd name="connsiteX4" fmla="*/ 309203 w 571820"/>
                  <a:gd name="connsiteY4" fmla="*/ 1289197 h 1313542"/>
                  <a:gd name="connsiteX5" fmla="*/ 289403 w 571820"/>
                  <a:gd name="connsiteY5" fmla="*/ 1307193 h 1313542"/>
                  <a:gd name="connsiteX6" fmla="*/ 289403 w 571820"/>
                  <a:gd name="connsiteY6" fmla="*/ 1313542 h 1313542"/>
                  <a:gd name="connsiteX7" fmla="*/ 287393 w 571820"/>
                  <a:gd name="connsiteY7" fmla="*/ 1311715 h 1313542"/>
                  <a:gd name="connsiteX8" fmla="*/ 262617 w 571820"/>
                  <a:gd name="connsiteY8" fmla="*/ 1289197 h 1313542"/>
                  <a:gd name="connsiteX9" fmla="*/ 0 w 571820"/>
                  <a:gd name="connsiteY9" fmla="*/ 655183 h 1313542"/>
                  <a:gd name="connsiteX10" fmla="*/ 262617 w 571820"/>
                  <a:gd name="connsiteY10" fmla="*/ 21170 h 1313542"/>
                  <a:gd name="connsiteX0" fmla="*/ 262617 w 571820"/>
                  <a:gd name="connsiteY0" fmla="*/ 21170 h 1313542"/>
                  <a:gd name="connsiteX1" fmla="*/ 285910 w 571820"/>
                  <a:gd name="connsiteY1" fmla="*/ 0 h 1313542"/>
                  <a:gd name="connsiteX2" fmla="*/ 309203 w 571820"/>
                  <a:gd name="connsiteY2" fmla="*/ 21170 h 1313542"/>
                  <a:gd name="connsiteX3" fmla="*/ 571820 w 571820"/>
                  <a:gd name="connsiteY3" fmla="*/ 655184 h 1313542"/>
                  <a:gd name="connsiteX4" fmla="*/ 309203 w 571820"/>
                  <a:gd name="connsiteY4" fmla="*/ 1289197 h 1313542"/>
                  <a:gd name="connsiteX5" fmla="*/ 289403 w 571820"/>
                  <a:gd name="connsiteY5" fmla="*/ 1307193 h 1313542"/>
                  <a:gd name="connsiteX6" fmla="*/ 289403 w 571820"/>
                  <a:gd name="connsiteY6" fmla="*/ 1313542 h 1313542"/>
                  <a:gd name="connsiteX7" fmla="*/ 262617 w 571820"/>
                  <a:gd name="connsiteY7" fmla="*/ 1289197 h 1313542"/>
                  <a:gd name="connsiteX8" fmla="*/ 0 w 571820"/>
                  <a:gd name="connsiteY8" fmla="*/ 655183 h 1313542"/>
                  <a:gd name="connsiteX9" fmla="*/ 262617 w 571820"/>
                  <a:gd name="connsiteY9" fmla="*/ 21170 h 1313542"/>
                  <a:gd name="connsiteX0" fmla="*/ 262617 w 571820"/>
                  <a:gd name="connsiteY0" fmla="*/ 21170 h 1364739"/>
                  <a:gd name="connsiteX1" fmla="*/ 285910 w 571820"/>
                  <a:gd name="connsiteY1" fmla="*/ 0 h 1364739"/>
                  <a:gd name="connsiteX2" fmla="*/ 309203 w 571820"/>
                  <a:gd name="connsiteY2" fmla="*/ 21170 h 1364739"/>
                  <a:gd name="connsiteX3" fmla="*/ 571820 w 571820"/>
                  <a:gd name="connsiteY3" fmla="*/ 655184 h 1364739"/>
                  <a:gd name="connsiteX4" fmla="*/ 309203 w 571820"/>
                  <a:gd name="connsiteY4" fmla="*/ 1289197 h 1364739"/>
                  <a:gd name="connsiteX5" fmla="*/ 289403 w 571820"/>
                  <a:gd name="connsiteY5" fmla="*/ 1307193 h 1364739"/>
                  <a:gd name="connsiteX6" fmla="*/ 177485 w 571820"/>
                  <a:gd name="connsiteY6" fmla="*/ 1364739 h 1364739"/>
                  <a:gd name="connsiteX7" fmla="*/ 262617 w 571820"/>
                  <a:gd name="connsiteY7" fmla="*/ 1289197 h 1364739"/>
                  <a:gd name="connsiteX8" fmla="*/ 0 w 571820"/>
                  <a:gd name="connsiteY8" fmla="*/ 655183 h 1364739"/>
                  <a:gd name="connsiteX9" fmla="*/ 262617 w 571820"/>
                  <a:gd name="connsiteY9" fmla="*/ 21170 h 1364739"/>
                  <a:gd name="connsiteX0" fmla="*/ 262617 w 571820"/>
                  <a:gd name="connsiteY0" fmla="*/ 21170 h 1364739"/>
                  <a:gd name="connsiteX1" fmla="*/ 285910 w 571820"/>
                  <a:gd name="connsiteY1" fmla="*/ 0 h 1364739"/>
                  <a:gd name="connsiteX2" fmla="*/ 309203 w 571820"/>
                  <a:gd name="connsiteY2" fmla="*/ 21170 h 1364739"/>
                  <a:gd name="connsiteX3" fmla="*/ 571820 w 571820"/>
                  <a:gd name="connsiteY3" fmla="*/ 655184 h 1364739"/>
                  <a:gd name="connsiteX4" fmla="*/ 309203 w 571820"/>
                  <a:gd name="connsiteY4" fmla="*/ 1289197 h 1364739"/>
                  <a:gd name="connsiteX5" fmla="*/ 285832 w 571820"/>
                  <a:gd name="connsiteY5" fmla="*/ 1311956 h 1364739"/>
                  <a:gd name="connsiteX6" fmla="*/ 177485 w 571820"/>
                  <a:gd name="connsiteY6" fmla="*/ 1364739 h 1364739"/>
                  <a:gd name="connsiteX7" fmla="*/ 262617 w 571820"/>
                  <a:gd name="connsiteY7" fmla="*/ 1289197 h 1364739"/>
                  <a:gd name="connsiteX8" fmla="*/ 0 w 571820"/>
                  <a:gd name="connsiteY8" fmla="*/ 655183 h 1364739"/>
                  <a:gd name="connsiteX9" fmla="*/ 262617 w 571820"/>
                  <a:gd name="connsiteY9" fmla="*/ 21170 h 1364739"/>
                  <a:gd name="connsiteX0" fmla="*/ 262617 w 571820"/>
                  <a:gd name="connsiteY0" fmla="*/ 21170 h 1311956"/>
                  <a:gd name="connsiteX1" fmla="*/ 285910 w 571820"/>
                  <a:gd name="connsiteY1" fmla="*/ 0 h 1311956"/>
                  <a:gd name="connsiteX2" fmla="*/ 309203 w 571820"/>
                  <a:gd name="connsiteY2" fmla="*/ 21170 h 1311956"/>
                  <a:gd name="connsiteX3" fmla="*/ 571820 w 571820"/>
                  <a:gd name="connsiteY3" fmla="*/ 655184 h 1311956"/>
                  <a:gd name="connsiteX4" fmla="*/ 309203 w 571820"/>
                  <a:gd name="connsiteY4" fmla="*/ 1289197 h 1311956"/>
                  <a:gd name="connsiteX5" fmla="*/ 285832 w 571820"/>
                  <a:gd name="connsiteY5" fmla="*/ 1311956 h 1311956"/>
                  <a:gd name="connsiteX6" fmla="*/ 262617 w 571820"/>
                  <a:gd name="connsiteY6" fmla="*/ 1289197 h 1311956"/>
                  <a:gd name="connsiteX7" fmla="*/ 0 w 571820"/>
                  <a:gd name="connsiteY7" fmla="*/ 655183 h 1311956"/>
                  <a:gd name="connsiteX8" fmla="*/ 262617 w 571820"/>
                  <a:gd name="connsiteY8" fmla="*/ 21170 h 1311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1820" h="1311956">
                    <a:moveTo>
                      <a:pt x="262617" y="21170"/>
                    </a:moveTo>
                    <a:lnTo>
                      <a:pt x="285910" y="0"/>
                    </a:lnTo>
                    <a:lnTo>
                      <a:pt x="309203" y="21170"/>
                    </a:lnTo>
                    <a:cubicBezTo>
                      <a:pt x="471461" y="183428"/>
                      <a:pt x="571820" y="407586"/>
                      <a:pt x="571820" y="655184"/>
                    </a:cubicBezTo>
                    <a:cubicBezTo>
                      <a:pt x="571820" y="902781"/>
                      <a:pt x="471461" y="1126939"/>
                      <a:pt x="309203" y="1289197"/>
                    </a:cubicBezTo>
                    <a:lnTo>
                      <a:pt x="285832" y="1311956"/>
                    </a:lnTo>
                    <a:lnTo>
                      <a:pt x="262617" y="1289197"/>
                    </a:lnTo>
                    <a:cubicBezTo>
                      <a:pt x="100359" y="1126938"/>
                      <a:pt x="0" y="902781"/>
                      <a:pt x="0" y="655183"/>
                    </a:cubicBezTo>
                    <a:cubicBezTo>
                      <a:pt x="0" y="407586"/>
                      <a:pt x="100359" y="183428"/>
                      <a:pt x="262617" y="21170"/>
                    </a:cubicBezTo>
                    <a:close/>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cxnSp>
            <p:nvCxnSpPr>
              <p:cNvPr id="19" name="Straight Connector 18">
                <a:extLst>
                  <a:ext uri="{FF2B5EF4-FFF2-40B4-BE49-F238E27FC236}">
                    <a16:creationId xmlns:a16="http://schemas.microsoft.com/office/drawing/2014/main" id="{803A57D6-0C36-4560-A08A-16768551EF6F}"/>
                  </a:ext>
                </a:extLst>
              </p:cNvPr>
              <p:cNvCxnSpPr>
                <a:cxnSpLocks/>
              </p:cNvCxnSpPr>
              <p:nvPr/>
            </p:nvCxnSpPr>
            <p:spPr>
              <a:xfrm>
                <a:off x="8768695" y="4330454"/>
                <a:ext cx="0" cy="1620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22663577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AB794F-0C7D-47A6-A355-9B54F3A082B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518BEFC-5F95-43C3-A662-CF24426CB374}"/>
              </a:ext>
            </a:extLst>
          </p:cNvPr>
          <p:cNvSpPr>
            <a:spLocks noGrp="1"/>
          </p:cNvSpPr>
          <p:nvPr>
            <p:ph type="body" orient="vert" idx="1"/>
          </p:nvPr>
        </p:nvSpPr>
        <p:spPr>
          <a:xfrm>
            <a:off x="1079500" y="1790700"/>
            <a:ext cx="10026650" cy="3978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DE020A41-C226-41AB-8766-C9BF3E9BF9D0}"/>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6/15/23</a:t>
            </a:fld>
            <a:endParaRPr lang="en-US" dirty="0"/>
          </a:p>
        </p:txBody>
      </p:sp>
      <p:sp>
        <p:nvSpPr>
          <p:cNvPr id="5" name="Footer Placeholder 4">
            <a:extLst>
              <a:ext uri="{FF2B5EF4-FFF2-40B4-BE49-F238E27FC236}">
                <a16:creationId xmlns:a16="http://schemas.microsoft.com/office/drawing/2014/main" id="{877795E9-017B-4505-810D-A5F553A56BC9}"/>
              </a:ext>
            </a:extLst>
          </p:cNvPr>
          <p:cNvSpPr>
            <a:spLocks noGrp="1"/>
          </p:cNvSpPr>
          <p:nvPr>
            <p:ph type="ftr" sz="quarter" idx="11"/>
          </p:nvPr>
        </p:nvSpPr>
        <p:spPr>
          <a:xfrm>
            <a:off x="3308350" y="6401999"/>
            <a:ext cx="5575300" cy="369332"/>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6626A1BD-3429-4C11-B230-8AD083EC3EC2}"/>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dirty="0"/>
          </a:p>
        </p:txBody>
      </p:sp>
    </p:spTree>
    <p:extLst>
      <p:ext uri="{BB962C8B-B14F-4D97-AF65-F5344CB8AC3E}">
        <p14:creationId xmlns:p14="http://schemas.microsoft.com/office/powerpoint/2010/main" val="40338981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EA11CA2-18BF-408B-A40C-B43A0A7B80FA}"/>
              </a:ext>
            </a:extLst>
          </p:cNvPr>
          <p:cNvSpPr>
            <a:spLocks noGrp="1"/>
          </p:cNvSpPr>
          <p:nvPr>
            <p:ph type="title" orient="vert"/>
          </p:nvPr>
        </p:nvSpPr>
        <p:spPr>
          <a:xfrm>
            <a:off x="9899079" y="1079500"/>
            <a:ext cx="1292662" cy="4689476"/>
          </a:xfrm>
        </p:spPr>
        <p:txBody>
          <a:bodyPr vert="eaVert">
            <a:normAutofit/>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BAE424B6-12FC-41A1-AF7C-7E3931D97204}"/>
              </a:ext>
            </a:extLst>
          </p:cNvPr>
          <p:cNvSpPr>
            <a:spLocks noGrp="1"/>
          </p:cNvSpPr>
          <p:nvPr>
            <p:ph type="body" orient="vert" idx="1"/>
          </p:nvPr>
        </p:nvSpPr>
        <p:spPr>
          <a:xfrm>
            <a:off x="1079499" y="1079500"/>
            <a:ext cx="8495943" cy="468947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735CF957-F921-48CF-97FE-91190C1AE9B3}"/>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6/15/23</a:t>
            </a:fld>
            <a:endParaRPr lang="en-US" dirty="0"/>
          </a:p>
        </p:txBody>
      </p:sp>
      <p:sp>
        <p:nvSpPr>
          <p:cNvPr id="5" name="Footer Placeholder 4">
            <a:extLst>
              <a:ext uri="{FF2B5EF4-FFF2-40B4-BE49-F238E27FC236}">
                <a16:creationId xmlns:a16="http://schemas.microsoft.com/office/drawing/2014/main" id="{6653F49D-6E0C-47F7-BAAD-A427913DC4D1}"/>
              </a:ext>
            </a:extLst>
          </p:cNvPr>
          <p:cNvSpPr>
            <a:spLocks noGrp="1"/>
          </p:cNvSpPr>
          <p:nvPr>
            <p:ph type="ftr" sz="quarter" idx="11"/>
          </p:nvPr>
        </p:nvSpPr>
        <p:spPr>
          <a:xfrm>
            <a:off x="3308350" y="6401999"/>
            <a:ext cx="5575300" cy="369332"/>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B038A122-F390-46CF-BECF-3AE05CA585C4}"/>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dirty="0"/>
          </a:p>
        </p:txBody>
      </p:sp>
    </p:spTree>
    <p:extLst>
      <p:ext uri="{BB962C8B-B14F-4D97-AF65-F5344CB8AC3E}">
        <p14:creationId xmlns:p14="http://schemas.microsoft.com/office/powerpoint/2010/main" val="32906125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EA217A-A229-4751-8D09-0CAD914F6286}"/>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1A9DEA33-60C3-4B28-B3EF-E93D6D46A3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7D3B28-C66B-4279-AB67-2BC1D01239A4}"/>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6/15/23</a:t>
            </a:fld>
            <a:endParaRPr lang="en-US" dirty="0"/>
          </a:p>
        </p:txBody>
      </p:sp>
      <p:sp>
        <p:nvSpPr>
          <p:cNvPr id="5" name="Footer Placeholder 4">
            <a:extLst>
              <a:ext uri="{FF2B5EF4-FFF2-40B4-BE49-F238E27FC236}">
                <a16:creationId xmlns:a16="http://schemas.microsoft.com/office/drawing/2014/main" id="{8928FF39-A0DA-4F77-9297-B83C86B575D9}"/>
              </a:ext>
            </a:extLst>
          </p:cNvPr>
          <p:cNvSpPr>
            <a:spLocks noGrp="1"/>
          </p:cNvSpPr>
          <p:nvPr>
            <p:ph type="ftr" sz="quarter" idx="11"/>
          </p:nvPr>
        </p:nvSpPr>
        <p:spPr>
          <a:xfrm>
            <a:off x="3308350" y="6401999"/>
            <a:ext cx="5575300" cy="369332"/>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69D7D65A-9D4E-42F6-A8BF-1EEAFB180710}"/>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dirty="0"/>
          </a:p>
        </p:txBody>
      </p:sp>
    </p:spTree>
    <p:extLst>
      <p:ext uri="{BB962C8B-B14F-4D97-AF65-F5344CB8AC3E}">
        <p14:creationId xmlns:p14="http://schemas.microsoft.com/office/powerpoint/2010/main" val="40983932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3017BB-B242-4CC6-887C-83E08CE2D54A}"/>
              </a:ext>
            </a:extLst>
          </p:cNvPr>
          <p:cNvSpPr>
            <a:spLocks noGrp="1"/>
          </p:cNvSpPr>
          <p:nvPr>
            <p:ph type="title"/>
          </p:nvPr>
        </p:nvSpPr>
        <p:spPr>
          <a:xfrm>
            <a:off x="1079500" y="2252663"/>
            <a:ext cx="4457700" cy="2349500"/>
          </a:xfrm>
        </p:spPr>
        <p:txBody>
          <a:bodyPr anchor="ctr" anchorCtr="0">
            <a:normAutofit/>
          </a:bodyPr>
          <a:lstStyle>
            <a:lvl1pPr algn="ctr">
              <a:defRPr sz="28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6695823-EA83-493F-8FEC-C72B5B9CF2FD}"/>
              </a:ext>
            </a:extLst>
          </p:cNvPr>
          <p:cNvSpPr>
            <a:spLocks noGrp="1"/>
          </p:cNvSpPr>
          <p:nvPr>
            <p:ph type="body" idx="1"/>
          </p:nvPr>
        </p:nvSpPr>
        <p:spPr>
          <a:xfrm>
            <a:off x="6654800" y="2252664"/>
            <a:ext cx="4451348" cy="2349500"/>
          </a:xfrm>
        </p:spPr>
        <p:txBody>
          <a:bodyPr anchor="ctr" anchorCtr="0"/>
          <a:lstStyle>
            <a:lvl1pPr marL="0" indent="0">
              <a:buNone/>
              <a:defRPr sz="2400" i="1">
                <a:solidFill>
                  <a:schemeClr val="tx1">
                    <a:alpha val="7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1E08E54-36BB-4AB4-BE1F-5FA8207BEAF8}"/>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6/15/23</a:t>
            </a:fld>
            <a:endParaRPr lang="en-US" dirty="0"/>
          </a:p>
        </p:txBody>
      </p:sp>
      <p:sp>
        <p:nvSpPr>
          <p:cNvPr id="5" name="Footer Placeholder 4">
            <a:extLst>
              <a:ext uri="{FF2B5EF4-FFF2-40B4-BE49-F238E27FC236}">
                <a16:creationId xmlns:a16="http://schemas.microsoft.com/office/drawing/2014/main" id="{C0453A6A-C55A-40A1-A3BB-DB417047F547}"/>
              </a:ext>
            </a:extLst>
          </p:cNvPr>
          <p:cNvSpPr>
            <a:spLocks noGrp="1"/>
          </p:cNvSpPr>
          <p:nvPr>
            <p:ph type="ftr" sz="quarter" idx="11"/>
          </p:nvPr>
        </p:nvSpPr>
        <p:spPr>
          <a:xfrm>
            <a:off x="3308350" y="6401999"/>
            <a:ext cx="5575300" cy="369332"/>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96D6E656-7AC0-4BD3-AFE5-4B5122E2F2D8}"/>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dirty="0"/>
          </a:p>
        </p:txBody>
      </p:sp>
      <p:grpSp>
        <p:nvGrpSpPr>
          <p:cNvPr id="20" name="Group 19">
            <a:extLst>
              <a:ext uri="{FF2B5EF4-FFF2-40B4-BE49-F238E27FC236}">
                <a16:creationId xmlns:a16="http://schemas.microsoft.com/office/drawing/2014/main" id="{E9ABE19D-0B51-4388-93D1-0CD6B767115D}"/>
              </a:ext>
            </a:extLst>
          </p:cNvPr>
          <p:cNvGrpSpPr/>
          <p:nvPr/>
        </p:nvGrpSpPr>
        <p:grpSpPr>
          <a:xfrm>
            <a:off x="999771" y="932104"/>
            <a:ext cx="913428" cy="1032464"/>
            <a:chOff x="999771" y="932104"/>
            <a:chExt cx="913428" cy="1032464"/>
          </a:xfrm>
        </p:grpSpPr>
        <p:grpSp>
          <p:nvGrpSpPr>
            <p:cNvPr id="21" name="Group 20">
              <a:extLst>
                <a:ext uri="{FF2B5EF4-FFF2-40B4-BE49-F238E27FC236}">
                  <a16:creationId xmlns:a16="http://schemas.microsoft.com/office/drawing/2014/main" id="{46226ED6-7133-4222-9552-0EA4B1B3C9FB}"/>
                </a:ext>
              </a:extLst>
            </p:cNvPr>
            <p:cNvGrpSpPr/>
            <p:nvPr/>
          </p:nvGrpSpPr>
          <p:grpSpPr>
            <a:xfrm rot="8100000" flipV="1">
              <a:off x="1047457" y="1290386"/>
              <a:ext cx="865742" cy="628383"/>
              <a:chOff x="558167" y="958515"/>
              <a:chExt cx="865742" cy="628383"/>
            </a:xfrm>
            <a:solidFill>
              <a:schemeClr val="accent3"/>
            </a:solidFill>
          </p:grpSpPr>
          <p:sp>
            <p:nvSpPr>
              <p:cNvPr id="28" name="Freeform: Shape 27">
                <a:extLst>
                  <a:ext uri="{FF2B5EF4-FFF2-40B4-BE49-F238E27FC236}">
                    <a16:creationId xmlns:a16="http://schemas.microsoft.com/office/drawing/2014/main" id="{BE810E40-D42F-4034-93BA-54446465D20B}"/>
                  </a:ext>
                </a:extLst>
              </p:cNvPr>
              <p:cNvSpPr/>
              <p:nvPr/>
            </p:nvSpPr>
            <p:spPr>
              <a:xfrm rot="8100000" flipH="1">
                <a:off x="558167" y="1122160"/>
                <a:ext cx="464738" cy="464738"/>
              </a:xfrm>
              <a:custGeom>
                <a:avLst/>
                <a:gdLst>
                  <a:gd name="connsiteX0" fmla="*/ 446142 w 464738"/>
                  <a:gd name="connsiteY0" fmla="*/ 464738 h 464738"/>
                  <a:gd name="connsiteX1" fmla="*/ 130673 w 464738"/>
                  <a:gd name="connsiteY1" fmla="*/ 334066 h 464738"/>
                  <a:gd name="connsiteX2" fmla="*/ 0 w 464738"/>
                  <a:gd name="connsiteY2" fmla="*/ 18596 h 464738"/>
                  <a:gd name="connsiteX3" fmla="*/ 836 w 464738"/>
                  <a:gd name="connsiteY3" fmla="*/ 1089 h 464738"/>
                  <a:gd name="connsiteX4" fmla="*/ 606 w 464738"/>
                  <a:gd name="connsiteY4" fmla="*/ 859 h 464738"/>
                  <a:gd name="connsiteX5" fmla="*/ 848 w 464738"/>
                  <a:gd name="connsiteY5" fmla="*/ 848 h 464738"/>
                  <a:gd name="connsiteX6" fmla="*/ 859 w 464738"/>
                  <a:gd name="connsiteY6" fmla="*/ 606 h 464738"/>
                  <a:gd name="connsiteX7" fmla="*/ 1089 w 464738"/>
                  <a:gd name="connsiteY7" fmla="*/ 836 h 464738"/>
                  <a:gd name="connsiteX8" fmla="*/ 18596 w 464738"/>
                  <a:gd name="connsiteY8" fmla="*/ 0 h 464738"/>
                  <a:gd name="connsiteX9" fmla="*/ 334066 w 464738"/>
                  <a:gd name="connsiteY9" fmla="*/ 130672 h 464738"/>
                  <a:gd name="connsiteX10" fmla="*/ 464738 w 464738"/>
                  <a:gd name="connsiteY10" fmla="*/ 446142 h 464738"/>
                  <a:gd name="connsiteX11" fmla="*/ 463902 w 464738"/>
                  <a:gd name="connsiteY11" fmla="*/ 463650 h 464738"/>
                  <a:gd name="connsiteX12" fmla="*/ 464132 w 464738"/>
                  <a:gd name="connsiteY12" fmla="*/ 463880 h 464738"/>
                  <a:gd name="connsiteX13" fmla="*/ 463891 w 464738"/>
                  <a:gd name="connsiteY13" fmla="*/ 463892 h 464738"/>
                  <a:gd name="connsiteX14" fmla="*/ 463879 w 464738"/>
                  <a:gd name="connsiteY14" fmla="*/ 464132 h 464738"/>
                  <a:gd name="connsiteX15" fmla="*/ 463650 w 464738"/>
                  <a:gd name="connsiteY15" fmla="*/ 463903 h 464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4738" h="464738">
                    <a:moveTo>
                      <a:pt x="446142" y="464738"/>
                    </a:moveTo>
                    <a:cubicBezTo>
                      <a:pt x="331965" y="464738"/>
                      <a:pt x="217787" y="421181"/>
                      <a:pt x="130673" y="334066"/>
                    </a:cubicBezTo>
                    <a:cubicBezTo>
                      <a:pt x="43558" y="246952"/>
                      <a:pt x="1" y="132774"/>
                      <a:pt x="0" y="18596"/>
                    </a:cubicBezTo>
                    <a:lnTo>
                      <a:pt x="836" y="1089"/>
                    </a:lnTo>
                    <a:lnTo>
                      <a:pt x="606" y="859"/>
                    </a:lnTo>
                    <a:lnTo>
                      <a:pt x="848" y="848"/>
                    </a:lnTo>
                    <a:lnTo>
                      <a:pt x="859" y="606"/>
                    </a:lnTo>
                    <a:lnTo>
                      <a:pt x="1089" y="836"/>
                    </a:lnTo>
                    <a:lnTo>
                      <a:pt x="18596" y="0"/>
                    </a:lnTo>
                    <a:cubicBezTo>
                      <a:pt x="132774" y="0"/>
                      <a:pt x="246951" y="43557"/>
                      <a:pt x="334066" y="130672"/>
                    </a:cubicBezTo>
                    <a:cubicBezTo>
                      <a:pt x="421181" y="217787"/>
                      <a:pt x="464738" y="331964"/>
                      <a:pt x="464738" y="446142"/>
                    </a:cubicBezTo>
                    <a:lnTo>
                      <a:pt x="463902" y="463650"/>
                    </a:lnTo>
                    <a:lnTo>
                      <a:pt x="464132" y="463880"/>
                    </a:lnTo>
                    <a:lnTo>
                      <a:pt x="463891" y="463892"/>
                    </a:lnTo>
                    <a:lnTo>
                      <a:pt x="463879" y="464132"/>
                    </a:lnTo>
                    <a:lnTo>
                      <a:pt x="463650" y="463903"/>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9" name="Freeform: Shape 28">
                <a:extLst>
                  <a:ext uri="{FF2B5EF4-FFF2-40B4-BE49-F238E27FC236}">
                    <a16:creationId xmlns:a16="http://schemas.microsoft.com/office/drawing/2014/main" id="{60F6BFC2-CA89-42B8-8A5A-E9F26BA87FBB}"/>
                  </a:ext>
                </a:extLst>
              </p:cNvPr>
              <p:cNvSpPr/>
              <p:nvPr/>
            </p:nvSpPr>
            <p:spPr>
              <a:xfrm rot="5400000" flipH="1">
                <a:off x="959170" y="958515"/>
                <a:ext cx="464739" cy="464739"/>
              </a:xfrm>
              <a:custGeom>
                <a:avLst/>
                <a:gdLst>
                  <a:gd name="connsiteX0" fmla="*/ 464132 w 464739"/>
                  <a:gd name="connsiteY0" fmla="*/ 463881 h 464739"/>
                  <a:gd name="connsiteX1" fmla="*/ 463891 w 464739"/>
                  <a:gd name="connsiteY1" fmla="*/ 463892 h 464739"/>
                  <a:gd name="connsiteX2" fmla="*/ 463880 w 464739"/>
                  <a:gd name="connsiteY2" fmla="*/ 464132 h 464739"/>
                  <a:gd name="connsiteX3" fmla="*/ 463651 w 464739"/>
                  <a:gd name="connsiteY3" fmla="*/ 463904 h 464739"/>
                  <a:gd name="connsiteX4" fmla="*/ 446142 w 464739"/>
                  <a:gd name="connsiteY4" fmla="*/ 464739 h 464739"/>
                  <a:gd name="connsiteX5" fmla="*/ 130673 w 464739"/>
                  <a:gd name="connsiteY5" fmla="*/ 334067 h 464739"/>
                  <a:gd name="connsiteX6" fmla="*/ 0 w 464739"/>
                  <a:gd name="connsiteY6" fmla="*/ 18597 h 464739"/>
                  <a:gd name="connsiteX7" fmla="*/ 836 w 464739"/>
                  <a:gd name="connsiteY7" fmla="*/ 1089 h 464739"/>
                  <a:gd name="connsiteX8" fmla="*/ 607 w 464739"/>
                  <a:gd name="connsiteY8" fmla="*/ 859 h 464739"/>
                  <a:gd name="connsiteX9" fmla="*/ 848 w 464739"/>
                  <a:gd name="connsiteY9" fmla="*/ 848 h 464739"/>
                  <a:gd name="connsiteX10" fmla="*/ 859 w 464739"/>
                  <a:gd name="connsiteY10" fmla="*/ 607 h 464739"/>
                  <a:gd name="connsiteX11" fmla="*/ 1089 w 464739"/>
                  <a:gd name="connsiteY11" fmla="*/ 836 h 464739"/>
                  <a:gd name="connsiteX12" fmla="*/ 18597 w 464739"/>
                  <a:gd name="connsiteY12" fmla="*/ 0 h 464739"/>
                  <a:gd name="connsiteX13" fmla="*/ 334067 w 464739"/>
                  <a:gd name="connsiteY13" fmla="*/ 130672 h 464739"/>
                  <a:gd name="connsiteX14" fmla="*/ 464739 w 464739"/>
                  <a:gd name="connsiteY14" fmla="*/ 446142 h 464739"/>
                  <a:gd name="connsiteX15" fmla="*/ 463903 w 464739"/>
                  <a:gd name="connsiteY15" fmla="*/ 463652 h 464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4739" h="464739">
                    <a:moveTo>
                      <a:pt x="464132" y="463881"/>
                    </a:moveTo>
                    <a:lnTo>
                      <a:pt x="463891" y="463892"/>
                    </a:lnTo>
                    <a:lnTo>
                      <a:pt x="463880" y="464132"/>
                    </a:lnTo>
                    <a:lnTo>
                      <a:pt x="463651" y="463904"/>
                    </a:lnTo>
                    <a:lnTo>
                      <a:pt x="446142" y="464739"/>
                    </a:lnTo>
                    <a:cubicBezTo>
                      <a:pt x="331965" y="464739"/>
                      <a:pt x="217787" y="421182"/>
                      <a:pt x="130673" y="334067"/>
                    </a:cubicBezTo>
                    <a:cubicBezTo>
                      <a:pt x="43558" y="246953"/>
                      <a:pt x="1" y="132775"/>
                      <a:pt x="0" y="18597"/>
                    </a:cubicBezTo>
                    <a:lnTo>
                      <a:pt x="836" y="1089"/>
                    </a:lnTo>
                    <a:lnTo>
                      <a:pt x="607" y="859"/>
                    </a:lnTo>
                    <a:lnTo>
                      <a:pt x="848" y="848"/>
                    </a:lnTo>
                    <a:lnTo>
                      <a:pt x="859" y="607"/>
                    </a:lnTo>
                    <a:lnTo>
                      <a:pt x="1089" y="836"/>
                    </a:lnTo>
                    <a:lnTo>
                      <a:pt x="18597" y="0"/>
                    </a:lnTo>
                    <a:cubicBezTo>
                      <a:pt x="132775" y="0"/>
                      <a:pt x="246952" y="43557"/>
                      <a:pt x="334067" y="130672"/>
                    </a:cubicBezTo>
                    <a:cubicBezTo>
                      <a:pt x="421182" y="217787"/>
                      <a:pt x="464739" y="331964"/>
                      <a:pt x="464739" y="446142"/>
                    </a:cubicBezTo>
                    <a:lnTo>
                      <a:pt x="463903" y="463652"/>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grpSp>
          <p:nvGrpSpPr>
            <p:cNvPr id="22" name="Group 21">
              <a:extLst>
                <a:ext uri="{FF2B5EF4-FFF2-40B4-BE49-F238E27FC236}">
                  <a16:creationId xmlns:a16="http://schemas.microsoft.com/office/drawing/2014/main" id="{1CA36485-DC1D-48C9-91B2-425DBC66D471}"/>
                </a:ext>
              </a:extLst>
            </p:cNvPr>
            <p:cNvGrpSpPr/>
            <p:nvPr/>
          </p:nvGrpSpPr>
          <p:grpSpPr>
            <a:xfrm rot="10800000" flipH="1" flipV="1">
              <a:off x="999771" y="932104"/>
              <a:ext cx="864005" cy="1032464"/>
              <a:chOff x="2207971" y="2384401"/>
              <a:chExt cx="864005" cy="1032464"/>
            </a:xfrm>
          </p:grpSpPr>
          <p:sp>
            <p:nvSpPr>
              <p:cNvPr id="23" name="Freeform: Shape 22">
                <a:extLst>
                  <a:ext uri="{FF2B5EF4-FFF2-40B4-BE49-F238E27FC236}">
                    <a16:creationId xmlns:a16="http://schemas.microsoft.com/office/drawing/2014/main" id="{0ACF276E-196C-4923-B7D1-48A8E6A1669C}"/>
                  </a:ext>
                </a:extLst>
              </p:cNvPr>
              <p:cNvSpPr/>
              <p:nvPr/>
            </p:nvSpPr>
            <p:spPr>
              <a:xfrm rot="13500000">
                <a:off x="2207971" y="2856305"/>
                <a:ext cx="464739" cy="464739"/>
              </a:xfrm>
              <a:custGeom>
                <a:avLst/>
                <a:gdLst>
                  <a:gd name="connsiteX0" fmla="*/ 464132 w 464739"/>
                  <a:gd name="connsiteY0" fmla="*/ 463881 h 464739"/>
                  <a:gd name="connsiteX1" fmla="*/ 463891 w 464739"/>
                  <a:gd name="connsiteY1" fmla="*/ 463892 h 464739"/>
                  <a:gd name="connsiteX2" fmla="*/ 463880 w 464739"/>
                  <a:gd name="connsiteY2" fmla="*/ 464132 h 464739"/>
                  <a:gd name="connsiteX3" fmla="*/ 463651 w 464739"/>
                  <a:gd name="connsiteY3" fmla="*/ 463904 h 464739"/>
                  <a:gd name="connsiteX4" fmla="*/ 446142 w 464739"/>
                  <a:gd name="connsiteY4" fmla="*/ 464739 h 464739"/>
                  <a:gd name="connsiteX5" fmla="*/ 130673 w 464739"/>
                  <a:gd name="connsiteY5" fmla="*/ 334067 h 464739"/>
                  <a:gd name="connsiteX6" fmla="*/ 0 w 464739"/>
                  <a:gd name="connsiteY6" fmla="*/ 18597 h 464739"/>
                  <a:gd name="connsiteX7" fmla="*/ 836 w 464739"/>
                  <a:gd name="connsiteY7" fmla="*/ 1089 h 464739"/>
                  <a:gd name="connsiteX8" fmla="*/ 607 w 464739"/>
                  <a:gd name="connsiteY8" fmla="*/ 859 h 464739"/>
                  <a:gd name="connsiteX9" fmla="*/ 848 w 464739"/>
                  <a:gd name="connsiteY9" fmla="*/ 848 h 464739"/>
                  <a:gd name="connsiteX10" fmla="*/ 859 w 464739"/>
                  <a:gd name="connsiteY10" fmla="*/ 607 h 464739"/>
                  <a:gd name="connsiteX11" fmla="*/ 1089 w 464739"/>
                  <a:gd name="connsiteY11" fmla="*/ 836 h 464739"/>
                  <a:gd name="connsiteX12" fmla="*/ 18597 w 464739"/>
                  <a:gd name="connsiteY12" fmla="*/ 0 h 464739"/>
                  <a:gd name="connsiteX13" fmla="*/ 334067 w 464739"/>
                  <a:gd name="connsiteY13" fmla="*/ 130672 h 464739"/>
                  <a:gd name="connsiteX14" fmla="*/ 464739 w 464739"/>
                  <a:gd name="connsiteY14" fmla="*/ 446142 h 464739"/>
                  <a:gd name="connsiteX15" fmla="*/ 463903 w 464739"/>
                  <a:gd name="connsiteY15" fmla="*/ 463652 h 464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4739" h="464739">
                    <a:moveTo>
                      <a:pt x="464132" y="463881"/>
                    </a:moveTo>
                    <a:lnTo>
                      <a:pt x="463891" y="463892"/>
                    </a:lnTo>
                    <a:lnTo>
                      <a:pt x="463880" y="464132"/>
                    </a:lnTo>
                    <a:lnTo>
                      <a:pt x="463651" y="463904"/>
                    </a:lnTo>
                    <a:lnTo>
                      <a:pt x="446142" y="464739"/>
                    </a:lnTo>
                    <a:cubicBezTo>
                      <a:pt x="331965" y="464739"/>
                      <a:pt x="217787" y="421182"/>
                      <a:pt x="130673" y="334067"/>
                    </a:cubicBezTo>
                    <a:cubicBezTo>
                      <a:pt x="43558" y="246953"/>
                      <a:pt x="1" y="132775"/>
                      <a:pt x="0" y="18597"/>
                    </a:cubicBezTo>
                    <a:lnTo>
                      <a:pt x="836" y="1089"/>
                    </a:lnTo>
                    <a:lnTo>
                      <a:pt x="607" y="859"/>
                    </a:lnTo>
                    <a:lnTo>
                      <a:pt x="848" y="848"/>
                    </a:lnTo>
                    <a:lnTo>
                      <a:pt x="859" y="607"/>
                    </a:lnTo>
                    <a:lnTo>
                      <a:pt x="1089" y="836"/>
                    </a:lnTo>
                    <a:lnTo>
                      <a:pt x="18597" y="0"/>
                    </a:lnTo>
                    <a:cubicBezTo>
                      <a:pt x="132775" y="0"/>
                      <a:pt x="246952" y="43557"/>
                      <a:pt x="334067" y="130672"/>
                    </a:cubicBezTo>
                    <a:cubicBezTo>
                      <a:pt x="421182" y="217787"/>
                      <a:pt x="464739" y="331964"/>
                      <a:pt x="464739" y="446142"/>
                    </a:cubicBezTo>
                    <a:lnTo>
                      <a:pt x="463903" y="463652"/>
                    </a:lnTo>
                    <a:close/>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4" name="Freeform: Shape 23">
                <a:extLst>
                  <a:ext uri="{FF2B5EF4-FFF2-40B4-BE49-F238E27FC236}">
                    <a16:creationId xmlns:a16="http://schemas.microsoft.com/office/drawing/2014/main" id="{FFE3686C-DFF6-4995-81B8-FA38F5BB0401}"/>
                  </a:ext>
                </a:extLst>
              </p:cNvPr>
              <p:cNvSpPr/>
              <p:nvPr/>
            </p:nvSpPr>
            <p:spPr>
              <a:xfrm rot="10800000">
                <a:off x="2607238" y="2688467"/>
                <a:ext cx="464738" cy="464738"/>
              </a:xfrm>
              <a:custGeom>
                <a:avLst/>
                <a:gdLst>
                  <a:gd name="connsiteX0" fmla="*/ 446142 w 464738"/>
                  <a:gd name="connsiteY0" fmla="*/ 464738 h 464738"/>
                  <a:gd name="connsiteX1" fmla="*/ 130673 w 464738"/>
                  <a:gd name="connsiteY1" fmla="*/ 334066 h 464738"/>
                  <a:gd name="connsiteX2" fmla="*/ 0 w 464738"/>
                  <a:gd name="connsiteY2" fmla="*/ 18596 h 464738"/>
                  <a:gd name="connsiteX3" fmla="*/ 836 w 464738"/>
                  <a:gd name="connsiteY3" fmla="*/ 1089 h 464738"/>
                  <a:gd name="connsiteX4" fmla="*/ 606 w 464738"/>
                  <a:gd name="connsiteY4" fmla="*/ 859 h 464738"/>
                  <a:gd name="connsiteX5" fmla="*/ 848 w 464738"/>
                  <a:gd name="connsiteY5" fmla="*/ 848 h 464738"/>
                  <a:gd name="connsiteX6" fmla="*/ 859 w 464738"/>
                  <a:gd name="connsiteY6" fmla="*/ 606 h 464738"/>
                  <a:gd name="connsiteX7" fmla="*/ 1089 w 464738"/>
                  <a:gd name="connsiteY7" fmla="*/ 836 h 464738"/>
                  <a:gd name="connsiteX8" fmla="*/ 18596 w 464738"/>
                  <a:gd name="connsiteY8" fmla="*/ 0 h 464738"/>
                  <a:gd name="connsiteX9" fmla="*/ 334066 w 464738"/>
                  <a:gd name="connsiteY9" fmla="*/ 130672 h 464738"/>
                  <a:gd name="connsiteX10" fmla="*/ 464738 w 464738"/>
                  <a:gd name="connsiteY10" fmla="*/ 446142 h 464738"/>
                  <a:gd name="connsiteX11" fmla="*/ 463902 w 464738"/>
                  <a:gd name="connsiteY11" fmla="*/ 463650 h 464738"/>
                  <a:gd name="connsiteX12" fmla="*/ 464132 w 464738"/>
                  <a:gd name="connsiteY12" fmla="*/ 463880 h 464738"/>
                  <a:gd name="connsiteX13" fmla="*/ 463891 w 464738"/>
                  <a:gd name="connsiteY13" fmla="*/ 463892 h 464738"/>
                  <a:gd name="connsiteX14" fmla="*/ 463879 w 464738"/>
                  <a:gd name="connsiteY14" fmla="*/ 464132 h 464738"/>
                  <a:gd name="connsiteX15" fmla="*/ 463650 w 464738"/>
                  <a:gd name="connsiteY15" fmla="*/ 463903 h 464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4738" h="464738">
                    <a:moveTo>
                      <a:pt x="446142" y="464738"/>
                    </a:moveTo>
                    <a:cubicBezTo>
                      <a:pt x="331965" y="464738"/>
                      <a:pt x="217787" y="421181"/>
                      <a:pt x="130673" y="334066"/>
                    </a:cubicBezTo>
                    <a:cubicBezTo>
                      <a:pt x="43558" y="246952"/>
                      <a:pt x="1" y="132774"/>
                      <a:pt x="0" y="18596"/>
                    </a:cubicBezTo>
                    <a:lnTo>
                      <a:pt x="836" y="1089"/>
                    </a:lnTo>
                    <a:lnTo>
                      <a:pt x="606" y="859"/>
                    </a:lnTo>
                    <a:lnTo>
                      <a:pt x="848" y="848"/>
                    </a:lnTo>
                    <a:lnTo>
                      <a:pt x="859" y="606"/>
                    </a:lnTo>
                    <a:lnTo>
                      <a:pt x="1089" y="836"/>
                    </a:lnTo>
                    <a:lnTo>
                      <a:pt x="18596" y="0"/>
                    </a:lnTo>
                    <a:cubicBezTo>
                      <a:pt x="132774" y="0"/>
                      <a:pt x="246951" y="43557"/>
                      <a:pt x="334066" y="130672"/>
                    </a:cubicBezTo>
                    <a:cubicBezTo>
                      <a:pt x="421181" y="217787"/>
                      <a:pt x="464738" y="331964"/>
                      <a:pt x="464738" y="446142"/>
                    </a:cubicBezTo>
                    <a:lnTo>
                      <a:pt x="463902" y="463650"/>
                    </a:lnTo>
                    <a:lnTo>
                      <a:pt x="464132" y="463880"/>
                    </a:lnTo>
                    <a:lnTo>
                      <a:pt x="463891" y="463892"/>
                    </a:lnTo>
                    <a:lnTo>
                      <a:pt x="463879" y="464132"/>
                    </a:lnTo>
                    <a:lnTo>
                      <a:pt x="463650" y="463903"/>
                    </a:lnTo>
                    <a:close/>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nvGrpSpPr>
              <p:cNvPr id="25" name="Group 24">
                <a:extLst>
                  <a:ext uri="{FF2B5EF4-FFF2-40B4-BE49-F238E27FC236}">
                    <a16:creationId xmlns:a16="http://schemas.microsoft.com/office/drawing/2014/main" id="{9DCBF653-CCB9-47B2-9DD9-68847A45D82D}"/>
                  </a:ext>
                </a:extLst>
              </p:cNvPr>
              <p:cNvGrpSpPr/>
              <p:nvPr/>
            </p:nvGrpSpPr>
            <p:grpSpPr>
              <a:xfrm>
                <a:off x="2440769" y="2384401"/>
                <a:ext cx="313009" cy="1032464"/>
                <a:chOff x="2440769" y="2384401"/>
                <a:chExt cx="313009" cy="1032464"/>
              </a:xfrm>
            </p:grpSpPr>
            <p:cxnSp>
              <p:nvCxnSpPr>
                <p:cNvPr id="26" name="Straight Connector 25">
                  <a:extLst>
                    <a:ext uri="{FF2B5EF4-FFF2-40B4-BE49-F238E27FC236}">
                      <a16:creationId xmlns:a16="http://schemas.microsoft.com/office/drawing/2014/main" id="{7F081A1F-C7C9-4907-AAED-B4E9B64973FB}"/>
                    </a:ext>
                  </a:extLst>
                </p:cNvPr>
                <p:cNvCxnSpPr>
                  <a:cxnSpLocks/>
                </p:cNvCxnSpPr>
                <p:nvPr/>
              </p:nvCxnSpPr>
              <p:spPr>
                <a:xfrm rot="10800000" flipH="1">
                  <a:off x="2440769" y="2516865"/>
                  <a:ext cx="0" cy="900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34F8F89A-0719-4D9A-8379-9EEBD7201052}"/>
                    </a:ext>
                  </a:extLst>
                </p:cNvPr>
                <p:cNvCxnSpPr>
                  <a:cxnSpLocks/>
                </p:cNvCxnSpPr>
                <p:nvPr/>
              </p:nvCxnSpPr>
              <p:spPr>
                <a:xfrm rot="8100000" flipH="1">
                  <a:off x="2753778" y="2384401"/>
                  <a:ext cx="0" cy="900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grpSp>
      <p:grpSp>
        <p:nvGrpSpPr>
          <p:cNvPr id="30" name="Group 29">
            <a:extLst>
              <a:ext uri="{FF2B5EF4-FFF2-40B4-BE49-F238E27FC236}">
                <a16:creationId xmlns:a16="http://schemas.microsoft.com/office/drawing/2014/main" id="{E7AA5779-FF0F-4ACF-A56C-710A4CDEC8A3}"/>
              </a:ext>
            </a:extLst>
          </p:cNvPr>
          <p:cNvGrpSpPr/>
          <p:nvPr/>
        </p:nvGrpSpPr>
        <p:grpSpPr>
          <a:xfrm>
            <a:off x="1437136" y="649304"/>
            <a:ext cx="388541" cy="388541"/>
            <a:chOff x="5752675" y="5440856"/>
            <a:chExt cx="388541" cy="388541"/>
          </a:xfrm>
        </p:grpSpPr>
        <p:sp>
          <p:nvSpPr>
            <p:cNvPr id="31" name="Oval 30">
              <a:extLst>
                <a:ext uri="{FF2B5EF4-FFF2-40B4-BE49-F238E27FC236}">
                  <a16:creationId xmlns:a16="http://schemas.microsoft.com/office/drawing/2014/main" id="{5F0ADB13-4626-4F84-B513-0B58E65C248E}"/>
                </a:ext>
              </a:extLst>
            </p:cNvPr>
            <p:cNvSpPr/>
            <p:nvPr/>
          </p:nvSpPr>
          <p:spPr>
            <a:xfrm rot="10800000">
              <a:off x="5800801" y="5488982"/>
              <a:ext cx="340415" cy="340415"/>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2" name="Oval 31">
              <a:extLst>
                <a:ext uri="{FF2B5EF4-FFF2-40B4-BE49-F238E27FC236}">
                  <a16:creationId xmlns:a16="http://schemas.microsoft.com/office/drawing/2014/main" id="{AF46BC46-AD78-4932-95BA-D3009154CA7A}"/>
                </a:ext>
              </a:extLst>
            </p:cNvPr>
            <p:cNvSpPr/>
            <p:nvPr/>
          </p:nvSpPr>
          <p:spPr>
            <a:xfrm>
              <a:off x="5752675" y="5440856"/>
              <a:ext cx="340415" cy="340415"/>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cxnSp>
        <p:nvCxnSpPr>
          <p:cNvPr id="33" name="Straight Connector 32">
            <a:extLst>
              <a:ext uri="{FF2B5EF4-FFF2-40B4-BE49-F238E27FC236}">
                <a16:creationId xmlns:a16="http://schemas.microsoft.com/office/drawing/2014/main" id="{D38118F0-6EA8-4901-9161-9101C6DDD97E}"/>
              </a:ext>
            </a:extLst>
          </p:cNvPr>
          <p:cNvCxnSpPr>
            <a:cxnSpLocks/>
          </p:cNvCxnSpPr>
          <p:nvPr/>
        </p:nvCxnSpPr>
        <p:spPr>
          <a:xfrm rot="16200000" flipH="1">
            <a:off x="5826000" y="3429001"/>
            <a:ext cx="54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768385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ED013D-A80D-4455-B886-0C3448294C02}"/>
              </a:ext>
            </a:extLst>
          </p:cNvPr>
          <p:cNvSpPr>
            <a:spLocks noGrp="1"/>
          </p:cNvSpPr>
          <p:nvPr>
            <p:ph type="title"/>
          </p:nvPr>
        </p:nvSpPr>
        <p:spPr/>
        <p:txBody>
          <a:bodyPr/>
          <a:lstStyle>
            <a:lvl1pPr algn="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A99D3AB-20B9-4D90-8106-506F443682C8}"/>
              </a:ext>
            </a:extLst>
          </p:cNvPr>
          <p:cNvSpPr>
            <a:spLocks noGrp="1"/>
          </p:cNvSpPr>
          <p:nvPr>
            <p:ph sz="half" idx="1"/>
          </p:nvPr>
        </p:nvSpPr>
        <p:spPr>
          <a:xfrm>
            <a:off x="1085850" y="1790700"/>
            <a:ext cx="4740150" cy="39782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85F9DF39-257F-4C10-A7B4-1AA1C66F28E9}"/>
              </a:ext>
            </a:extLst>
          </p:cNvPr>
          <p:cNvSpPr>
            <a:spLocks noGrp="1"/>
          </p:cNvSpPr>
          <p:nvPr>
            <p:ph sz="half" idx="2"/>
          </p:nvPr>
        </p:nvSpPr>
        <p:spPr>
          <a:xfrm>
            <a:off x="6366000" y="1790700"/>
            <a:ext cx="4740150" cy="39782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E0E57E5E-B324-4633-AB65-4A53498B9FAD}"/>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6/15/23</a:t>
            </a:fld>
            <a:endParaRPr lang="en-US" dirty="0"/>
          </a:p>
        </p:txBody>
      </p:sp>
      <p:sp>
        <p:nvSpPr>
          <p:cNvPr id="6" name="Footer Placeholder 5">
            <a:extLst>
              <a:ext uri="{FF2B5EF4-FFF2-40B4-BE49-F238E27FC236}">
                <a16:creationId xmlns:a16="http://schemas.microsoft.com/office/drawing/2014/main" id="{5B42A16D-8423-4C91-B839-F95380250FA3}"/>
              </a:ext>
            </a:extLst>
          </p:cNvPr>
          <p:cNvSpPr>
            <a:spLocks noGrp="1"/>
          </p:cNvSpPr>
          <p:nvPr>
            <p:ph type="ftr" sz="quarter" idx="11"/>
          </p:nvPr>
        </p:nvSpPr>
        <p:spPr>
          <a:xfrm>
            <a:off x="3308350" y="6401999"/>
            <a:ext cx="5575300" cy="369332"/>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063AD46B-C875-4F91-8991-4A4E5D768D92}"/>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dirty="0"/>
          </a:p>
        </p:txBody>
      </p:sp>
    </p:spTree>
    <p:extLst>
      <p:ext uri="{BB962C8B-B14F-4D97-AF65-F5344CB8AC3E}">
        <p14:creationId xmlns:p14="http://schemas.microsoft.com/office/powerpoint/2010/main" val="38441993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5170C3-74D3-4445-A879-4F7CF42ED29A}"/>
              </a:ext>
            </a:extLst>
          </p:cNvPr>
          <p:cNvSpPr>
            <a:spLocks noGrp="1"/>
          </p:cNvSpPr>
          <p:nvPr>
            <p:ph type="title"/>
          </p:nvPr>
        </p:nvSpPr>
        <p:spPr>
          <a:xfrm>
            <a:off x="1079500" y="1011238"/>
            <a:ext cx="10026650" cy="655637"/>
          </a:xfrm>
        </p:spPr>
        <p:txBody>
          <a:bodyPr>
            <a:normAutofit/>
          </a:bodyPr>
          <a:lstStyle>
            <a:lvl1pPr algn="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2B64494-3C1C-49FE-ADB2-6F41CEEA82EF}"/>
              </a:ext>
            </a:extLst>
          </p:cNvPr>
          <p:cNvSpPr>
            <a:spLocks noGrp="1"/>
          </p:cNvSpPr>
          <p:nvPr>
            <p:ph type="body" idx="1"/>
          </p:nvPr>
        </p:nvSpPr>
        <p:spPr>
          <a:xfrm>
            <a:off x="1079500" y="1854200"/>
            <a:ext cx="4741200" cy="553998"/>
          </a:xfrm>
        </p:spPr>
        <p:txBody>
          <a:bodyPr anchor="t" anchorCtr="0">
            <a:normAutofit/>
          </a:bodyPr>
          <a:lstStyle>
            <a:lvl1pPr marL="0" indent="0">
              <a:lnSpc>
                <a:spcPct val="100000"/>
              </a:lnSpc>
              <a:buNone/>
              <a:defRPr sz="1800" b="0" cap="all" spc="300" baseline="0">
                <a:solidFill>
                  <a:schemeClr val="tx1">
                    <a:alpha val="8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8EE19A6-8340-43A4-9B30-A27DEB9E2BF1}"/>
              </a:ext>
            </a:extLst>
          </p:cNvPr>
          <p:cNvSpPr>
            <a:spLocks noGrp="1"/>
          </p:cNvSpPr>
          <p:nvPr>
            <p:ph sz="half" idx="2"/>
          </p:nvPr>
        </p:nvSpPr>
        <p:spPr>
          <a:xfrm>
            <a:off x="1079500" y="2525561"/>
            <a:ext cx="4741200" cy="32434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7B9D4B31-0090-483A-BF84-CEA2B22D51D5}"/>
              </a:ext>
            </a:extLst>
          </p:cNvPr>
          <p:cNvSpPr>
            <a:spLocks noGrp="1"/>
          </p:cNvSpPr>
          <p:nvPr>
            <p:ph type="body" sz="quarter" idx="3"/>
          </p:nvPr>
        </p:nvSpPr>
        <p:spPr>
          <a:xfrm>
            <a:off x="6364950" y="1854200"/>
            <a:ext cx="4741200" cy="553998"/>
          </a:xfrm>
        </p:spPr>
        <p:txBody>
          <a:bodyPr anchor="t" anchorCtr="0">
            <a:normAutofit/>
          </a:bodyPr>
          <a:lstStyle>
            <a:lvl1pPr marL="0" indent="0">
              <a:lnSpc>
                <a:spcPct val="100000"/>
              </a:lnSpc>
              <a:buNone/>
              <a:defRPr sz="1800" b="0" cap="all" spc="300" baseline="0">
                <a:solidFill>
                  <a:schemeClr val="tx1">
                    <a:alpha val="8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08DB9E9-0BD8-4F85-9342-5C5BA0D35CEA}"/>
              </a:ext>
            </a:extLst>
          </p:cNvPr>
          <p:cNvSpPr>
            <a:spLocks noGrp="1"/>
          </p:cNvSpPr>
          <p:nvPr>
            <p:ph sz="quarter" idx="4"/>
          </p:nvPr>
        </p:nvSpPr>
        <p:spPr>
          <a:xfrm>
            <a:off x="6364950" y="2525560"/>
            <a:ext cx="4741200" cy="32434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52AE3D3E-6168-45C3-BAB4-04FFFB983541}"/>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6/15/23</a:t>
            </a:fld>
            <a:endParaRPr lang="en-US" dirty="0"/>
          </a:p>
        </p:txBody>
      </p:sp>
      <p:sp>
        <p:nvSpPr>
          <p:cNvPr id="8" name="Footer Placeholder 7">
            <a:extLst>
              <a:ext uri="{FF2B5EF4-FFF2-40B4-BE49-F238E27FC236}">
                <a16:creationId xmlns:a16="http://schemas.microsoft.com/office/drawing/2014/main" id="{DA8F8D02-7CCF-4321-847A-CD553E52A342}"/>
              </a:ext>
            </a:extLst>
          </p:cNvPr>
          <p:cNvSpPr>
            <a:spLocks noGrp="1"/>
          </p:cNvSpPr>
          <p:nvPr>
            <p:ph type="ftr" sz="quarter" idx="11"/>
          </p:nvPr>
        </p:nvSpPr>
        <p:spPr>
          <a:xfrm>
            <a:off x="3308350" y="6401999"/>
            <a:ext cx="5575300" cy="369332"/>
          </a:xfrm>
          <a:prstGeom prst="rect">
            <a:avLst/>
          </a:prstGeom>
        </p:spPr>
        <p:txBody>
          <a:bodyPr/>
          <a:lstStyle/>
          <a:p>
            <a:endParaRPr lang="en-US" dirty="0"/>
          </a:p>
        </p:txBody>
      </p:sp>
      <p:sp>
        <p:nvSpPr>
          <p:cNvPr id="9" name="Slide Number Placeholder 8">
            <a:extLst>
              <a:ext uri="{FF2B5EF4-FFF2-40B4-BE49-F238E27FC236}">
                <a16:creationId xmlns:a16="http://schemas.microsoft.com/office/drawing/2014/main" id="{9F966368-2A9A-4617-A2A9-E4E9ACD06381}"/>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dirty="0"/>
          </a:p>
        </p:txBody>
      </p:sp>
    </p:spTree>
    <p:extLst>
      <p:ext uri="{BB962C8B-B14F-4D97-AF65-F5344CB8AC3E}">
        <p14:creationId xmlns:p14="http://schemas.microsoft.com/office/powerpoint/2010/main" val="7594856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90855A-C7D7-455F-BD47-AB4221DD0240}"/>
              </a:ext>
            </a:extLst>
          </p:cNvPr>
          <p:cNvSpPr>
            <a:spLocks noGrp="1"/>
          </p:cNvSpPr>
          <p:nvPr>
            <p:ph type="title"/>
          </p:nvPr>
        </p:nvSpPr>
        <p:spPr>
          <a:xfrm>
            <a:off x="1079500" y="1079500"/>
            <a:ext cx="10026650" cy="4689475"/>
          </a:xfrm>
        </p:spPr>
        <p:txBody>
          <a:bodyPr anchor="ctr"/>
          <a:lstStyle>
            <a:lvl1pPr algn="ctr">
              <a:defRPr/>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1629F6FD-C2F8-4688-B52A-ED76F48B8B41}"/>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6/15/23</a:t>
            </a:fld>
            <a:endParaRPr lang="en-US" dirty="0"/>
          </a:p>
        </p:txBody>
      </p:sp>
      <p:sp>
        <p:nvSpPr>
          <p:cNvPr id="4" name="Footer Placeholder 3">
            <a:extLst>
              <a:ext uri="{FF2B5EF4-FFF2-40B4-BE49-F238E27FC236}">
                <a16:creationId xmlns:a16="http://schemas.microsoft.com/office/drawing/2014/main" id="{AB358F0F-237C-4F8E-A5A7-48269F700B1D}"/>
              </a:ext>
            </a:extLst>
          </p:cNvPr>
          <p:cNvSpPr>
            <a:spLocks noGrp="1"/>
          </p:cNvSpPr>
          <p:nvPr>
            <p:ph type="ftr" sz="quarter" idx="11"/>
          </p:nvPr>
        </p:nvSpPr>
        <p:spPr>
          <a:xfrm>
            <a:off x="3308350" y="6401999"/>
            <a:ext cx="5575300" cy="369332"/>
          </a:xfrm>
          <a:prstGeom prst="rect">
            <a:avLst/>
          </a:prstGeom>
        </p:spPr>
        <p:txBody>
          <a:bodyPr/>
          <a:lstStyle/>
          <a:p>
            <a:endParaRPr lang="en-US" dirty="0"/>
          </a:p>
        </p:txBody>
      </p:sp>
      <p:sp>
        <p:nvSpPr>
          <p:cNvPr id="5" name="Slide Number Placeholder 4">
            <a:extLst>
              <a:ext uri="{FF2B5EF4-FFF2-40B4-BE49-F238E27FC236}">
                <a16:creationId xmlns:a16="http://schemas.microsoft.com/office/drawing/2014/main" id="{68C3629E-70C3-44A4-A268-2194CD424AF9}"/>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dirty="0"/>
          </a:p>
        </p:txBody>
      </p:sp>
    </p:spTree>
    <p:extLst>
      <p:ext uri="{BB962C8B-B14F-4D97-AF65-F5344CB8AC3E}">
        <p14:creationId xmlns:p14="http://schemas.microsoft.com/office/powerpoint/2010/main" val="30575553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F0232D4-EC56-49D3-B967-D972B5E5E2C1}"/>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6/15/23</a:t>
            </a:fld>
            <a:endParaRPr lang="en-US" dirty="0"/>
          </a:p>
        </p:txBody>
      </p:sp>
      <p:sp>
        <p:nvSpPr>
          <p:cNvPr id="3" name="Footer Placeholder 2">
            <a:extLst>
              <a:ext uri="{FF2B5EF4-FFF2-40B4-BE49-F238E27FC236}">
                <a16:creationId xmlns:a16="http://schemas.microsoft.com/office/drawing/2014/main" id="{0B2C3171-136A-405F-B1CF-C0DAFAA21E41}"/>
              </a:ext>
            </a:extLst>
          </p:cNvPr>
          <p:cNvSpPr>
            <a:spLocks noGrp="1"/>
          </p:cNvSpPr>
          <p:nvPr>
            <p:ph type="ftr" sz="quarter" idx="11"/>
          </p:nvPr>
        </p:nvSpPr>
        <p:spPr>
          <a:xfrm>
            <a:off x="3308350" y="6401999"/>
            <a:ext cx="5575300" cy="369332"/>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76523E7E-BA29-40D2-BE24-10E7F7050409}"/>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dirty="0"/>
          </a:p>
        </p:txBody>
      </p:sp>
    </p:spTree>
    <p:extLst>
      <p:ext uri="{BB962C8B-B14F-4D97-AF65-F5344CB8AC3E}">
        <p14:creationId xmlns:p14="http://schemas.microsoft.com/office/powerpoint/2010/main" val="35081018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3607EF-706F-47DD-B487-7C3E4EDE1945}"/>
              </a:ext>
            </a:extLst>
          </p:cNvPr>
          <p:cNvSpPr>
            <a:spLocks noGrp="1"/>
          </p:cNvSpPr>
          <p:nvPr>
            <p:ph type="title"/>
          </p:nvPr>
        </p:nvSpPr>
        <p:spPr>
          <a:xfrm>
            <a:off x="1071607" y="1011238"/>
            <a:ext cx="3906000" cy="1292400"/>
          </a:xfrm>
        </p:spPr>
        <p:txBody>
          <a:bodyPr anchor="t" anchorCtr="0">
            <a:normAutofit/>
          </a:bodyPr>
          <a:lstStyle>
            <a:lvl1pPr>
              <a:defRPr sz="28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8298442-7D9F-4D62-866B-FBA382F06C4C}"/>
              </a:ext>
            </a:extLst>
          </p:cNvPr>
          <p:cNvSpPr>
            <a:spLocks noGrp="1"/>
          </p:cNvSpPr>
          <p:nvPr>
            <p:ph idx="1"/>
          </p:nvPr>
        </p:nvSpPr>
        <p:spPr>
          <a:xfrm>
            <a:off x="5537200" y="955230"/>
            <a:ext cx="5583193" cy="4813745"/>
          </a:xfrm>
        </p:spPr>
        <p:txBody>
          <a:bodyPr/>
          <a:lstStyle>
            <a:lvl1pPr marL="0" indent="0">
              <a:lnSpc>
                <a:spcPct val="100000"/>
              </a:lnSpc>
              <a:buFontTx/>
              <a:buNone/>
              <a:defRPr sz="4800"/>
            </a:lvl1pPr>
            <a:lvl2pPr marL="0">
              <a:lnSpc>
                <a:spcPct val="100000"/>
              </a:lnSpc>
              <a:defRPr sz="4800"/>
            </a:lvl2pPr>
            <a:lvl3pPr marL="0" indent="0">
              <a:buNone/>
              <a:defRPr sz="2000"/>
            </a:lvl3pPr>
            <a:lvl4pPr marL="0">
              <a:defRPr sz="2000"/>
            </a:lvl4pPr>
            <a:lvl5pPr marL="360000">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267D1DB7-AC43-460E-B3C5-9F8B37D1B50A}"/>
              </a:ext>
            </a:extLst>
          </p:cNvPr>
          <p:cNvSpPr>
            <a:spLocks noGrp="1"/>
          </p:cNvSpPr>
          <p:nvPr>
            <p:ph type="body" sz="half" idx="2"/>
          </p:nvPr>
        </p:nvSpPr>
        <p:spPr>
          <a:xfrm>
            <a:off x="1079499" y="2664000"/>
            <a:ext cx="3905999" cy="3106800"/>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40C5DE9-6995-4F6E-AF64-6CE9A677971D}"/>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6/15/23</a:t>
            </a:fld>
            <a:endParaRPr lang="en-US" dirty="0"/>
          </a:p>
        </p:txBody>
      </p:sp>
      <p:sp>
        <p:nvSpPr>
          <p:cNvPr id="6" name="Footer Placeholder 5">
            <a:extLst>
              <a:ext uri="{FF2B5EF4-FFF2-40B4-BE49-F238E27FC236}">
                <a16:creationId xmlns:a16="http://schemas.microsoft.com/office/drawing/2014/main" id="{388BC655-2B4D-48CA-90B9-740400332295}"/>
              </a:ext>
            </a:extLst>
          </p:cNvPr>
          <p:cNvSpPr>
            <a:spLocks noGrp="1"/>
          </p:cNvSpPr>
          <p:nvPr>
            <p:ph type="ftr" sz="quarter" idx="11"/>
          </p:nvPr>
        </p:nvSpPr>
        <p:spPr>
          <a:xfrm>
            <a:off x="3308350" y="6401999"/>
            <a:ext cx="5575300" cy="369332"/>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1314A7E0-1D83-4CE0-9FFE-3EEE2B3C27ED}"/>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dirty="0"/>
          </a:p>
        </p:txBody>
      </p:sp>
    </p:spTree>
    <p:extLst>
      <p:ext uri="{BB962C8B-B14F-4D97-AF65-F5344CB8AC3E}">
        <p14:creationId xmlns:p14="http://schemas.microsoft.com/office/powerpoint/2010/main" val="10296491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4F7F85-950A-4BED-AE31-5C85DE4FA488}"/>
              </a:ext>
            </a:extLst>
          </p:cNvPr>
          <p:cNvSpPr>
            <a:spLocks noGrp="1"/>
          </p:cNvSpPr>
          <p:nvPr>
            <p:ph type="title"/>
          </p:nvPr>
        </p:nvSpPr>
        <p:spPr>
          <a:xfrm>
            <a:off x="1079501" y="1011238"/>
            <a:ext cx="3905250" cy="1292662"/>
          </a:xfrm>
        </p:spPr>
        <p:txBody>
          <a:bodyPr anchor="t" anchorCtr="0">
            <a:normAutofit/>
          </a:bodyPr>
          <a:lstStyle>
            <a:lvl1pPr>
              <a:defRPr sz="28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6813A008-3741-4305-8A06-C0D8404A32BB}"/>
              </a:ext>
            </a:extLst>
          </p:cNvPr>
          <p:cNvSpPr>
            <a:spLocks noGrp="1"/>
          </p:cNvSpPr>
          <p:nvPr>
            <p:ph type="pic" idx="1"/>
          </p:nvPr>
        </p:nvSpPr>
        <p:spPr>
          <a:xfrm>
            <a:off x="5537200" y="531813"/>
            <a:ext cx="6113812" cy="578484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BF2ADC63-3365-4920-AF26-600F4D2EA579}"/>
              </a:ext>
            </a:extLst>
          </p:cNvPr>
          <p:cNvSpPr>
            <a:spLocks noGrp="1"/>
          </p:cNvSpPr>
          <p:nvPr>
            <p:ph type="body" sz="half" idx="2"/>
          </p:nvPr>
        </p:nvSpPr>
        <p:spPr>
          <a:xfrm>
            <a:off x="1079500" y="2663825"/>
            <a:ext cx="3905250" cy="3105150"/>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AC161BE-EF8B-4F4D-8197-61442EBC46BD}"/>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6/15/23</a:t>
            </a:fld>
            <a:endParaRPr lang="en-US" dirty="0"/>
          </a:p>
        </p:txBody>
      </p:sp>
      <p:sp>
        <p:nvSpPr>
          <p:cNvPr id="6" name="Footer Placeholder 5">
            <a:extLst>
              <a:ext uri="{FF2B5EF4-FFF2-40B4-BE49-F238E27FC236}">
                <a16:creationId xmlns:a16="http://schemas.microsoft.com/office/drawing/2014/main" id="{9FD37897-BFE5-414E-9334-53116988DC37}"/>
              </a:ext>
            </a:extLst>
          </p:cNvPr>
          <p:cNvSpPr>
            <a:spLocks noGrp="1"/>
          </p:cNvSpPr>
          <p:nvPr>
            <p:ph type="ftr" sz="quarter" idx="11"/>
          </p:nvPr>
        </p:nvSpPr>
        <p:spPr>
          <a:xfrm>
            <a:off x="3308350" y="6401999"/>
            <a:ext cx="5575300" cy="369332"/>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3F5BF024-9A20-4B80-976D-420DCCD1616D}"/>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dirty="0"/>
          </a:p>
        </p:txBody>
      </p:sp>
    </p:spTree>
    <p:extLst>
      <p:ext uri="{BB962C8B-B14F-4D97-AF65-F5344CB8AC3E}">
        <p14:creationId xmlns:p14="http://schemas.microsoft.com/office/powerpoint/2010/main" val="31637689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C700152-D18D-4405-8FB2-5985831B57A0}"/>
              </a:ext>
            </a:extLst>
          </p:cNvPr>
          <p:cNvSpPr>
            <a:spLocks noGrp="1"/>
          </p:cNvSpPr>
          <p:nvPr>
            <p:ph type="title"/>
          </p:nvPr>
        </p:nvSpPr>
        <p:spPr>
          <a:xfrm>
            <a:off x="1079500" y="1011238"/>
            <a:ext cx="10026650" cy="655637"/>
          </a:xfrm>
          <a:prstGeom prst="rect">
            <a:avLst/>
          </a:prstGeom>
        </p:spPr>
        <p:txBody>
          <a:bodyPr vert="horz" lIns="0" tIns="0" rIns="0" bIns="0" rtlCol="0" anchor="t" anchorCtr="0">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22E92E1-0C4A-474E-8E29-8DB404101BA7}"/>
              </a:ext>
            </a:extLst>
          </p:cNvPr>
          <p:cNvSpPr>
            <a:spLocks noGrp="1"/>
          </p:cNvSpPr>
          <p:nvPr>
            <p:ph type="body" idx="1"/>
          </p:nvPr>
        </p:nvSpPr>
        <p:spPr>
          <a:xfrm>
            <a:off x="1079500" y="1790700"/>
            <a:ext cx="10026650" cy="3978275"/>
          </a:xfrm>
          <a:prstGeom prst="rect">
            <a:avLst/>
          </a:prstGeom>
        </p:spPr>
        <p:txBody>
          <a:bodyPr vert="horz" lIns="0" tIns="0" rIns="0" bIns="0" rtlCol="0" anchor="t" anchorCtr="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B122E245-B48B-4526-8D2D-9475E64B0624}"/>
              </a:ext>
            </a:extLst>
          </p:cNvPr>
          <p:cNvSpPr>
            <a:spLocks noGrp="1"/>
          </p:cNvSpPr>
          <p:nvPr>
            <p:ph type="dt" sz="half" idx="2"/>
          </p:nvPr>
        </p:nvSpPr>
        <p:spPr>
          <a:xfrm>
            <a:off x="541338" y="6401999"/>
            <a:ext cx="2206625" cy="369332"/>
          </a:xfrm>
          <a:prstGeom prst="rect">
            <a:avLst/>
          </a:prstGeom>
        </p:spPr>
        <p:txBody>
          <a:bodyPr vert="horz" lIns="0" tIns="0" rIns="0" bIns="0" rtlCol="0" anchor="ctr">
            <a:normAutofit/>
          </a:bodyPr>
          <a:lstStyle>
            <a:lvl1pPr algn="l">
              <a:defRPr sz="1000" cap="all" spc="300" baseline="0">
                <a:solidFill>
                  <a:schemeClr val="tx1">
                    <a:alpha val="70000"/>
                  </a:schemeClr>
                </a:solidFill>
              </a:defRPr>
            </a:lvl1pPr>
          </a:lstStyle>
          <a:p>
            <a:fld id="{64F0E216-BA48-4F04-AC4F-645AA0DD6AC6}" type="datetimeFigureOut">
              <a:rPr lang="en-US" smtClean="0"/>
              <a:pPr/>
              <a:t>6/15/23</a:t>
            </a:fld>
            <a:endParaRPr lang="en-US" dirty="0"/>
          </a:p>
        </p:txBody>
      </p:sp>
      <p:sp>
        <p:nvSpPr>
          <p:cNvPr id="5" name="Footer Placeholder 4">
            <a:extLst>
              <a:ext uri="{FF2B5EF4-FFF2-40B4-BE49-F238E27FC236}">
                <a16:creationId xmlns:a16="http://schemas.microsoft.com/office/drawing/2014/main" id="{C2A0FE5C-A494-40F2-A357-786AFFA6318E}"/>
              </a:ext>
            </a:extLst>
          </p:cNvPr>
          <p:cNvSpPr>
            <a:spLocks noGrp="1"/>
          </p:cNvSpPr>
          <p:nvPr>
            <p:ph type="ftr" sz="quarter" idx="3"/>
          </p:nvPr>
        </p:nvSpPr>
        <p:spPr>
          <a:xfrm>
            <a:off x="3308350" y="6401999"/>
            <a:ext cx="5575300" cy="369332"/>
          </a:xfrm>
          <a:prstGeom prst="rect">
            <a:avLst/>
          </a:prstGeom>
        </p:spPr>
        <p:txBody>
          <a:bodyPr vert="horz" lIns="0" tIns="0" rIns="0" bIns="0" rtlCol="0" anchor="ctr">
            <a:normAutofit/>
          </a:bodyPr>
          <a:lstStyle>
            <a:lvl1pPr algn="ctr">
              <a:defRPr sz="1000" cap="all" spc="300" baseline="0">
                <a:solidFill>
                  <a:schemeClr val="tx1">
                    <a:alpha val="70000"/>
                  </a:schemeClr>
                </a:solidFill>
              </a:defRPr>
            </a:lvl1pPr>
          </a:lstStyle>
          <a:p>
            <a:endParaRPr lang="en-US" dirty="0"/>
          </a:p>
        </p:txBody>
      </p:sp>
      <p:sp>
        <p:nvSpPr>
          <p:cNvPr id="6" name="Slide Number Placeholder 5">
            <a:extLst>
              <a:ext uri="{FF2B5EF4-FFF2-40B4-BE49-F238E27FC236}">
                <a16:creationId xmlns:a16="http://schemas.microsoft.com/office/drawing/2014/main" id="{504686A1-EDE2-44D9-A671-F708A6F883D7}"/>
              </a:ext>
            </a:extLst>
          </p:cNvPr>
          <p:cNvSpPr>
            <a:spLocks noGrp="1"/>
          </p:cNvSpPr>
          <p:nvPr>
            <p:ph type="sldNum" sz="quarter" idx="4"/>
          </p:nvPr>
        </p:nvSpPr>
        <p:spPr>
          <a:xfrm>
            <a:off x="9442800" y="6401999"/>
            <a:ext cx="2208212" cy="369332"/>
          </a:xfrm>
          <a:prstGeom prst="rect">
            <a:avLst/>
          </a:prstGeom>
        </p:spPr>
        <p:txBody>
          <a:bodyPr vert="horz" lIns="0" tIns="0" rIns="0" bIns="0" rtlCol="0" anchor="ctr">
            <a:normAutofit/>
          </a:bodyPr>
          <a:lstStyle>
            <a:lvl1pPr algn="r">
              <a:defRPr sz="1000" cap="all" spc="300" baseline="0">
                <a:solidFill>
                  <a:schemeClr val="tx1">
                    <a:alpha val="70000"/>
                  </a:schemeClr>
                </a:solidFill>
              </a:defRPr>
            </a:lvl1pPr>
          </a:lstStyle>
          <a:p>
            <a:fld id="{D39607A7-8386-47DB-8578-DDEDD194E5D4}" type="slidenum">
              <a:rPr lang="en-US" smtClean="0"/>
              <a:pPr/>
              <a:t>‹#›</a:t>
            </a:fld>
            <a:endParaRPr lang="en-US" dirty="0"/>
          </a:p>
        </p:txBody>
      </p:sp>
    </p:spTree>
    <p:extLst>
      <p:ext uri="{BB962C8B-B14F-4D97-AF65-F5344CB8AC3E}">
        <p14:creationId xmlns:p14="http://schemas.microsoft.com/office/powerpoint/2010/main" val="709289775"/>
      </p:ext>
    </p:extLst>
  </p:cSld>
  <p:clrMap bg1="dk1" tx1="lt1" bg2="dk2" tx2="lt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61" r:id="rId6"/>
    <p:sldLayoutId id="2147483756" r:id="rId7"/>
    <p:sldLayoutId id="2147483757" r:id="rId8"/>
    <p:sldLayoutId id="2147483758" r:id="rId9"/>
    <p:sldLayoutId id="2147483760" r:id="rId10"/>
    <p:sldLayoutId id="2147483759" r:id="rId11"/>
  </p:sldLayoutIdLst>
  <p:txStyles>
    <p:titleStyle>
      <a:lvl1pPr algn="l" defTabSz="914400" rtl="0" eaLnBrk="1" latinLnBrk="0" hangingPunct="1">
        <a:lnSpc>
          <a:spcPct val="100000"/>
        </a:lnSpc>
        <a:spcBef>
          <a:spcPct val="0"/>
        </a:spcBef>
        <a:buNone/>
        <a:defRPr sz="2800" kern="1200" cap="all" spc="400" baseline="0">
          <a:solidFill>
            <a:schemeClr val="tx1"/>
          </a:solidFill>
          <a:latin typeface="+mj-lt"/>
          <a:ea typeface="+mj-ea"/>
          <a:cs typeface="+mj-cs"/>
        </a:defRPr>
      </a:lvl1pPr>
    </p:titleStyle>
    <p:bodyStyle>
      <a:lvl1pPr marL="360000" indent="-360000" algn="l" defTabSz="914400" rtl="0" eaLnBrk="1" latinLnBrk="0" hangingPunct="1">
        <a:lnSpc>
          <a:spcPct val="125000"/>
        </a:lnSpc>
        <a:spcBef>
          <a:spcPts val="1000"/>
        </a:spcBef>
        <a:buClr>
          <a:schemeClr val="accent1">
            <a:lumMod val="60000"/>
            <a:lumOff val="40000"/>
          </a:schemeClr>
        </a:buClr>
        <a:buFont typeface="Wingdings" panose="05000000000000000000" pitchFamily="2" charset="2"/>
        <a:buChar char=""/>
        <a:defRPr sz="2000" kern="1200">
          <a:solidFill>
            <a:schemeClr val="tx1">
              <a:alpha val="70000"/>
            </a:schemeClr>
          </a:solidFill>
          <a:latin typeface="+mn-lt"/>
          <a:ea typeface="+mn-ea"/>
          <a:cs typeface="+mn-cs"/>
        </a:defRPr>
      </a:lvl1pPr>
      <a:lvl2pPr marL="360000" indent="0" algn="l" defTabSz="914400" rtl="0" eaLnBrk="1" latinLnBrk="0" hangingPunct="1">
        <a:lnSpc>
          <a:spcPct val="125000"/>
        </a:lnSpc>
        <a:spcBef>
          <a:spcPts val="500"/>
        </a:spcBef>
        <a:buClr>
          <a:schemeClr val="accent1">
            <a:lumMod val="60000"/>
            <a:lumOff val="40000"/>
          </a:schemeClr>
        </a:buClr>
        <a:buFontTx/>
        <a:buNone/>
        <a:defRPr sz="2000" i="1" kern="1200">
          <a:solidFill>
            <a:schemeClr val="tx1">
              <a:alpha val="70000"/>
            </a:schemeClr>
          </a:solidFill>
          <a:latin typeface="+mn-lt"/>
          <a:ea typeface="+mn-ea"/>
          <a:cs typeface="+mn-cs"/>
        </a:defRPr>
      </a:lvl2pPr>
      <a:lvl3pPr marL="1080000" indent="-360000" algn="l" defTabSz="914400" rtl="0" eaLnBrk="1" latinLnBrk="0" hangingPunct="1">
        <a:lnSpc>
          <a:spcPct val="125000"/>
        </a:lnSpc>
        <a:spcBef>
          <a:spcPts val="500"/>
        </a:spcBef>
        <a:buClr>
          <a:schemeClr val="accent1">
            <a:lumMod val="60000"/>
            <a:lumOff val="40000"/>
          </a:schemeClr>
        </a:buClr>
        <a:buFont typeface="Wingdings" panose="05000000000000000000" pitchFamily="2" charset="2"/>
        <a:buChar char=""/>
        <a:defRPr sz="2000" kern="1200">
          <a:solidFill>
            <a:schemeClr val="tx1">
              <a:alpha val="70000"/>
            </a:schemeClr>
          </a:solidFill>
          <a:latin typeface="+mn-lt"/>
          <a:ea typeface="+mn-ea"/>
          <a:cs typeface="+mn-cs"/>
        </a:defRPr>
      </a:lvl3pPr>
      <a:lvl4pPr marL="1080000" indent="0" algn="l" defTabSz="914400" rtl="0" eaLnBrk="1" latinLnBrk="0" hangingPunct="1">
        <a:lnSpc>
          <a:spcPct val="125000"/>
        </a:lnSpc>
        <a:spcBef>
          <a:spcPts val="500"/>
        </a:spcBef>
        <a:buClr>
          <a:schemeClr val="accent1">
            <a:lumMod val="60000"/>
            <a:lumOff val="40000"/>
          </a:schemeClr>
        </a:buClr>
        <a:buFontTx/>
        <a:buNone/>
        <a:defRPr sz="2000" i="1" kern="1200">
          <a:solidFill>
            <a:schemeClr val="tx1">
              <a:alpha val="70000"/>
            </a:schemeClr>
          </a:solidFill>
          <a:latin typeface="+mn-lt"/>
          <a:ea typeface="+mn-ea"/>
          <a:cs typeface="+mn-cs"/>
        </a:defRPr>
      </a:lvl4pPr>
      <a:lvl5pPr marL="1800000" indent="-360000" algn="l" defTabSz="914400" rtl="0" eaLnBrk="1" latinLnBrk="0" hangingPunct="1">
        <a:lnSpc>
          <a:spcPct val="125000"/>
        </a:lnSpc>
        <a:spcBef>
          <a:spcPts val="500"/>
        </a:spcBef>
        <a:buClr>
          <a:schemeClr val="accent1">
            <a:lumMod val="60000"/>
            <a:lumOff val="40000"/>
          </a:schemeClr>
        </a:buClr>
        <a:buFont typeface="Wingdings" panose="05000000000000000000" pitchFamily="2" charset="2"/>
        <a:buChar char=""/>
        <a:defRPr sz="2000" kern="1200">
          <a:solidFill>
            <a:schemeClr val="tx1">
              <a:alpha val="7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hyperlink" Target="https://writers.com/what-is-the-plot-of-a-story" TargetMode="External"/><Relationship Id="rId2" Type="http://schemas.openxmlformats.org/officeDocument/2006/relationships/hyperlink" Target="https://writers.com/how-to-write-dialogue-in-a-story" TargetMode="External"/><Relationship Id="rId1" Type="http://schemas.openxmlformats.org/officeDocument/2006/relationships/slideLayout" Target="../slideLayouts/slideLayout2.xml"/><Relationship Id="rId4" Type="http://schemas.openxmlformats.org/officeDocument/2006/relationships/hyperlink" Target="https://writers.com/irony-definition"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lincolnmullen.com/projects/slavery/"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CA5B2A81-2C8E-4963-AFD4-E539D168B4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C72C9C8-0DB4-784B-848B-4D27F28A22C5}"/>
              </a:ext>
            </a:extLst>
          </p:cNvPr>
          <p:cNvSpPr>
            <a:spLocks noGrp="1"/>
          </p:cNvSpPr>
          <p:nvPr>
            <p:ph type="ctrTitle"/>
          </p:nvPr>
        </p:nvSpPr>
        <p:spPr>
          <a:xfrm>
            <a:off x="4983900" y="1079500"/>
            <a:ext cx="6119131" cy="2138400"/>
          </a:xfrm>
        </p:spPr>
        <p:txBody>
          <a:bodyPr>
            <a:normAutofit/>
          </a:bodyPr>
          <a:lstStyle/>
          <a:p>
            <a:r>
              <a:rPr lang="en-US" b="1" dirty="0">
                <a:latin typeface="Bookman Old Style" panose="02050604050505020204" pitchFamily="18" charset="0"/>
              </a:rPr>
              <a:t>Incidents in the Life of a Slave Girl (1861)</a:t>
            </a:r>
          </a:p>
        </p:txBody>
      </p:sp>
      <p:sp>
        <p:nvSpPr>
          <p:cNvPr id="3" name="Subtitle 2">
            <a:extLst>
              <a:ext uri="{FF2B5EF4-FFF2-40B4-BE49-F238E27FC236}">
                <a16:creationId xmlns:a16="http://schemas.microsoft.com/office/drawing/2014/main" id="{0024E5B7-2928-D84C-B3CF-30912263F6C8}"/>
              </a:ext>
            </a:extLst>
          </p:cNvPr>
          <p:cNvSpPr>
            <a:spLocks noGrp="1"/>
          </p:cNvSpPr>
          <p:nvPr>
            <p:ph type="subTitle" idx="1"/>
          </p:nvPr>
        </p:nvSpPr>
        <p:spPr>
          <a:xfrm>
            <a:off x="4980779" y="4113213"/>
            <a:ext cx="6125372" cy="1655762"/>
          </a:xfrm>
        </p:spPr>
        <p:txBody>
          <a:bodyPr>
            <a:normAutofit/>
          </a:bodyPr>
          <a:lstStyle/>
          <a:p>
            <a:r>
              <a:rPr lang="en-US" b="1" dirty="0"/>
              <a:t>By Harriet Jacobs </a:t>
            </a:r>
          </a:p>
        </p:txBody>
      </p:sp>
      <p:pic>
        <p:nvPicPr>
          <p:cNvPr id="6" name="Picture 5" descr="A person sitting in a chair&#10;&#10;Description automatically generated with medium confidence">
            <a:extLst>
              <a:ext uri="{FF2B5EF4-FFF2-40B4-BE49-F238E27FC236}">
                <a16:creationId xmlns:a16="http://schemas.microsoft.com/office/drawing/2014/main" id="{2D37CF47-21F2-484B-AE98-2D351D2C865E}"/>
              </a:ext>
            </a:extLst>
          </p:cNvPr>
          <p:cNvPicPr>
            <a:picLocks noChangeAspect="1"/>
          </p:cNvPicPr>
          <p:nvPr/>
        </p:nvPicPr>
        <p:blipFill rotWithShape="1">
          <a:blip r:embed="rId2"/>
          <a:srcRect l="10588" r="2060"/>
          <a:stretch/>
        </p:blipFill>
        <p:spPr>
          <a:xfrm>
            <a:off x="20" y="10"/>
            <a:ext cx="3863955" cy="6857989"/>
          </a:xfrm>
          <a:prstGeom prst="rect">
            <a:avLst/>
          </a:prstGeom>
        </p:spPr>
      </p:pic>
      <p:cxnSp>
        <p:nvCxnSpPr>
          <p:cNvPr id="29" name="Straight Connector 28">
            <a:extLst>
              <a:ext uri="{FF2B5EF4-FFF2-40B4-BE49-F238E27FC236}">
                <a16:creationId xmlns:a16="http://schemas.microsoft.com/office/drawing/2014/main" id="{9E7C23BC-DAA6-40E1-8166-B8C4439D143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773465" y="3690871"/>
            <a:ext cx="54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1792EDD8-D69B-124A-B1FA-C31E0611905A}"/>
              </a:ext>
            </a:extLst>
          </p:cNvPr>
          <p:cNvSpPr txBox="1"/>
          <p:nvPr/>
        </p:nvSpPr>
        <p:spPr>
          <a:xfrm>
            <a:off x="3863975" y="4762837"/>
            <a:ext cx="2737364" cy="2031325"/>
          </a:xfrm>
          <a:prstGeom prst="rect">
            <a:avLst/>
          </a:prstGeom>
          <a:noFill/>
        </p:spPr>
        <p:txBody>
          <a:bodyPr wrap="square" rtlCol="0">
            <a:spAutoFit/>
          </a:bodyPr>
          <a:lstStyle/>
          <a:p>
            <a:r>
              <a:rPr lang="en-US" b="0" i="0" u="none" strike="noStrike" dirty="0">
                <a:effectLst/>
                <a:latin typeface="Libre Baskerville" panose="02000000000000000000" pitchFamily="2" charset="0"/>
              </a:rPr>
              <a:t>Harriet Jacobs’s only known formal portrait, taken in 1894 about three years before her death. Used with permission.</a:t>
            </a:r>
            <a:endParaRPr lang="en-US" dirty="0"/>
          </a:p>
        </p:txBody>
      </p:sp>
    </p:spTree>
    <p:extLst>
      <p:ext uri="{BB962C8B-B14F-4D97-AF65-F5344CB8AC3E}">
        <p14:creationId xmlns:p14="http://schemas.microsoft.com/office/powerpoint/2010/main" val="6827586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5" name="Rectangle 18">
            <a:extLst>
              <a:ext uri="{FF2B5EF4-FFF2-40B4-BE49-F238E27FC236}">
                <a16:creationId xmlns:a16="http://schemas.microsoft.com/office/drawing/2014/main" id="{DB66C9CD-6BF4-44CA-8078-0BB8190807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C73BFB4-0FF5-CE45-A65C-A60EDD87FC97}"/>
              </a:ext>
            </a:extLst>
          </p:cNvPr>
          <p:cNvSpPr>
            <a:spLocks noGrp="1"/>
          </p:cNvSpPr>
          <p:nvPr>
            <p:ph type="title"/>
          </p:nvPr>
        </p:nvSpPr>
        <p:spPr>
          <a:xfrm>
            <a:off x="1080000" y="764180"/>
            <a:ext cx="6120000" cy="1107457"/>
          </a:xfrm>
        </p:spPr>
        <p:txBody>
          <a:bodyPr anchor="b">
            <a:normAutofit/>
          </a:bodyPr>
          <a:lstStyle/>
          <a:p>
            <a:pPr algn="ctr"/>
            <a:r>
              <a:rPr lang="en-US" dirty="0"/>
              <a:t>Traits of a Slave Narrative </a:t>
            </a:r>
          </a:p>
        </p:txBody>
      </p:sp>
      <p:cxnSp>
        <p:nvCxnSpPr>
          <p:cNvPr id="26" name="Straight Connector 20">
            <a:extLst>
              <a:ext uri="{FF2B5EF4-FFF2-40B4-BE49-F238E27FC236}">
                <a16:creationId xmlns:a16="http://schemas.microsoft.com/office/drawing/2014/main" id="{77C6DF49-CBE3-4038-AC78-35DE4FD7CE8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70000" y="2310207"/>
            <a:ext cx="54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5643CFDB-9168-F14F-B32A-E3E00DC817D5}"/>
              </a:ext>
            </a:extLst>
          </p:cNvPr>
          <p:cNvSpPr>
            <a:spLocks noGrp="1"/>
          </p:cNvSpPr>
          <p:nvPr>
            <p:ph idx="1"/>
          </p:nvPr>
        </p:nvSpPr>
        <p:spPr>
          <a:xfrm>
            <a:off x="1078600" y="2358647"/>
            <a:ext cx="6121400" cy="3856415"/>
          </a:xfrm>
        </p:spPr>
        <p:txBody>
          <a:bodyPr>
            <a:normAutofit fontScale="85000" lnSpcReduction="10000"/>
          </a:bodyPr>
          <a:lstStyle/>
          <a:p>
            <a:r>
              <a:rPr lang="en-US" dirty="0">
                <a:latin typeface="Arial Rounded MT Bold" panose="020F0704030504030204" pitchFamily="34" charset="77"/>
              </a:rPr>
              <a:t>Both biography and story with the goal of getting American society to understand and end slavery. It is a life story that is crafted to achieve societal change. But what kind of society are authors of slave narratives writing to? </a:t>
            </a:r>
          </a:p>
          <a:p>
            <a:r>
              <a:rPr lang="en-US" dirty="0">
                <a:latin typeface="Arial Rounded MT Bold" panose="020F0704030504030204" pitchFamily="34" charset="77"/>
              </a:rPr>
              <a:t>Slaves not allowed to read or write (restricted by law). Those who taught them also punishable by law. </a:t>
            </a:r>
          </a:p>
          <a:p>
            <a:r>
              <a:rPr lang="en-US" dirty="0">
                <a:latin typeface="Arial Rounded MT Bold" panose="020F0704030504030204" pitchFamily="34" charset="77"/>
              </a:rPr>
              <a:t>Slaver owners often used notes or written passes to have slaves travel. </a:t>
            </a:r>
          </a:p>
          <a:p>
            <a:r>
              <a:rPr lang="en-US" dirty="0">
                <a:latin typeface="Arial Rounded MT Bold" panose="020F0704030504030204" pitchFamily="34" charset="77"/>
              </a:rPr>
              <a:t>Why else reading and writing might be outlawed for slaves?</a:t>
            </a:r>
          </a:p>
          <a:p>
            <a:endParaRPr lang="en-US" dirty="0">
              <a:latin typeface="Arial Rounded MT Bold" panose="020F0704030504030204" pitchFamily="34" charset="77"/>
            </a:endParaRPr>
          </a:p>
          <a:p>
            <a:endParaRPr lang="en-US" dirty="0">
              <a:latin typeface="Arial Rounded MT Bold" panose="020F0704030504030204" pitchFamily="34" charset="77"/>
            </a:endParaRPr>
          </a:p>
        </p:txBody>
      </p:sp>
      <p:pic>
        <p:nvPicPr>
          <p:cNvPr id="7" name="Picture 6" descr="A picture containing text, newspaper, font, number&#10;&#10;Description automatically generated">
            <a:extLst>
              <a:ext uri="{FF2B5EF4-FFF2-40B4-BE49-F238E27FC236}">
                <a16:creationId xmlns:a16="http://schemas.microsoft.com/office/drawing/2014/main" id="{B74BCE32-924E-434B-AED7-F40F9389B33E}"/>
              </a:ext>
            </a:extLst>
          </p:cNvPr>
          <p:cNvPicPr>
            <a:picLocks noChangeAspect="1"/>
          </p:cNvPicPr>
          <p:nvPr/>
        </p:nvPicPr>
        <p:blipFill rotWithShape="1">
          <a:blip r:embed="rId2"/>
          <a:srcRect t="8667" r="-2" b="5845"/>
          <a:stretch/>
        </p:blipFill>
        <p:spPr>
          <a:xfrm>
            <a:off x="8329200" y="10"/>
            <a:ext cx="3862800" cy="3430790"/>
          </a:xfrm>
          <a:prstGeom prst="rect">
            <a:avLst/>
          </a:prstGeom>
        </p:spPr>
      </p:pic>
      <p:pic>
        <p:nvPicPr>
          <p:cNvPr id="5" name="Picture 4" descr="A picture containing text, newspaper, person, person&#10;&#10;Description automatically generated">
            <a:extLst>
              <a:ext uri="{FF2B5EF4-FFF2-40B4-BE49-F238E27FC236}">
                <a16:creationId xmlns:a16="http://schemas.microsoft.com/office/drawing/2014/main" id="{09B41428-B66F-B24E-A53D-D1B88CB6FFF9}"/>
              </a:ext>
            </a:extLst>
          </p:cNvPr>
          <p:cNvPicPr>
            <a:picLocks noChangeAspect="1"/>
          </p:cNvPicPr>
          <p:nvPr/>
        </p:nvPicPr>
        <p:blipFill rotWithShape="1">
          <a:blip r:embed="rId3"/>
          <a:srcRect l="13442" r="11964" b="-3"/>
          <a:stretch/>
        </p:blipFill>
        <p:spPr>
          <a:xfrm>
            <a:off x="8329200" y="3427200"/>
            <a:ext cx="3862800" cy="3430800"/>
          </a:xfrm>
          <a:prstGeom prst="rect">
            <a:avLst/>
          </a:prstGeom>
        </p:spPr>
      </p:pic>
    </p:spTree>
    <p:extLst>
      <p:ext uri="{BB962C8B-B14F-4D97-AF65-F5344CB8AC3E}">
        <p14:creationId xmlns:p14="http://schemas.microsoft.com/office/powerpoint/2010/main" val="3495318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1C656F-473A-B646-BD94-1131D78B30FF}"/>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8B60D111-A7D2-B049-B8CD-410165C32CA5}"/>
              </a:ext>
            </a:extLst>
          </p:cNvPr>
          <p:cNvSpPr>
            <a:spLocks noGrp="1"/>
          </p:cNvSpPr>
          <p:nvPr>
            <p:ph idx="1"/>
          </p:nvPr>
        </p:nvSpPr>
        <p:spPr>
          <a:xfrm>
            <a:off x="1079500" y="1790700"/>
            <a:ext cx="5452269" cy="3978275"/>
          </a:xfrm>
        </p:spPr>
        <p:txBody>
          <a:bodyPr>
            <a:normAutofit/>
          </a:bodyPr>
          <a:lstStyle/>
          <a:p>
            <a:r>
              <a:rPr lang="en-US" sz="3200" dirty="0">
                <a:latin typeface="Arial Rounded MT Bold" panose="020F0704030504030204" pitchFamily="34" charset="77"/>
              </a:rPr>
              <a:t>Testimony of a white citizen (L. Maria Child</a:t>
            </a:r>
          </a:p>
          <a:p>
            <a:r>
              <a:rPr lang="en-US" sz="3200" dirty="0">
                <a:latin typeface="Arial Rounded MT Bold" panose="020F0704030504030204" pitchFamily="34" charset="77"/>
              </a:rPr>
              <a:t>Harriet Jacobs is the actual author name. “Linda Brent” is her Pseudonym</a:t>
            </a:r>
          </a:p>
          <a:p>
            <a:endParaRPr lang="en-US" sz="3200" dirty="0"/>
          </a:p>
        </p:txBody>
      </p:sp>
      <p:pic>
        <p:nvPicPr>
          <p:cNvPr id="4" name="Picture 3" descr="A close-up of a book&#10;&#10;Description automatically generated with medium confidence">
            <a:extLst>
              <a:ext uri="{FF2B5EF4-FFF2-40B4-BE49-F238E27FC236}">
                <a16:creationId xmlns:a16="http://schemas.microsoft.com/office/drawing/2014/main" id="{5281D141-B351-F446-B2BD-DEC998A31978}"/>
              </a:ext>
            </a:extLst>
          </p:cNvPr>
          <p:cNvPicPr>
            <a:picLocks noChangeAspect="1"/>
          </p:cNvPicPr>
          <p:nvPr/>
        </p:nvPicPr>
        <p:blipFill rotWithShape="1">
          <a:blip r:embed="rId2"/>
          <a:srcRect t="5788" b="8588"/>
          <a:stretch/>
        </p:blipFill>
        <p:spPr>
          <a:xfrm>
            <a:off x="7443788" y="357187"/>
            <a:ext cx="4012406" cy="6309061"/>
          </a:xfrm>
          <a:prstGeom prst="rect">
            <a:avLst/>
          </a:prstGeom>
        </p:spPr>
      </p:pic>
      <p:sp>
        <p:nvSpPr>
          <p:cNvPr id="5" name="Donut 4">
            <a:extLst>
              <a:ext uri="{FF2B5EF4-FFF2-40B4-BE49-F238E27FC236}">
                <a16:creationId xmlns:a16="http://schemas.microsoft.com/office/drawing/2014/main" id="{88A4C422-A2F9-2B40-844B-145C7C1930AC}"/>
              </a:ext>
            </a:extLst>
          </p:cNvPr>
          <p:cNvSpPr/>
          <p:nvPr/>
        </p:nvSpPr>
        <p:spPr>
          <a:xfrm>
            <a:off x="8015288" y="4600575"/>
            <a:ext cx="2800350" cy="728663"/>
          </a:xfrm>
          <a:prstGeom prst="don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 name="Donut 5">
            <a:extLst>
              <a:ext uri="{FF2B5EF4-FFF2-40B4-BE49-F238E27FC236}">
                <a16:creationId xmlns:a16="http://schemas.microsoft.com/office/drawing/2014/main" id="{3D88B3B2-6963-3C4D-AA70-F3374D173392}"/>
              </a:ext>
            </a:extLst>
          </p:cNvPr>
          <p:cNvSpPr/>
          <p:nvPr/>
        </p:nvSpPr>
        <p:spPr>
          <a:xfrm>
            <a:off x="8243888" y="2286000"/>
            <a:ext cx="2300287" cy="700088"/>
          </a:xfrm>
          <a:prstGeom prst="don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500120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B336AF-BE73-EE47-8E63-508E47D2AEA8}"/>
              </a:ext>
            </a:extLst>
          </p:cNvPr>
          <p:cNvSpPr>
            <a:spLocks noGrp="1"/>
          </p:cNvSpPr>
          <p:nvPr>
            <p:ph type="ctrTitle"/>
          </p:nvPr>
        </p:nvSpPr>
        <p:spPr>
          <a:xfrm>
            <a:off x="971551" y="165100"/>
            <a:ext cx="10658474" cy="2138400"/>
          </a:xfrm>
        </p:spPr>
        <p:txBody>
          <a:bodyPr/>
          <a:lstStyle/>
          <a:p>
            <a:r>
              <a:rPr lang="en-US" i="1" dirty="0">
                <a:latin typeface="Arial Rounded MT Bold" panose="020F0704030504030204" pitchFamily="34" charset="77"/>
              </a:rPr>
              <a:t>Incidents in the Life of a Slave Girl </a:t>
            </a:r>
            <a:r>
              <a:rPr lang="en-US" dirty="0">
                <a:latin typeface="Arial Rounded MT Bold" panose="020F0704030504030204" pitchFamily="34" charset="77"/>
              </a:rPr>
              <a:t>(1861) </a:t>
            </a:r>
            <a:br>
              <a:rPr lang="en-US" dirty="0">
                <a:latin typeface="Arial Rounded MT Bold" panose="020F0704030504030204" pitchFamily="34" charset="77"/>
              </a:rPr>
            </a:br>
            <a:r>
              <a:rPr lang="en-US" dirty="0">
                <a:latin typeface="Arial Rounded MT Bold" panose="020F0704030504030204" pitchFamily="34" charset="77"/>
              </a:rPr>
              <a:t>by Harriet Jacobs</a:t>
            </a:r>
          </a:p>
        </p:txBody>
      </p:sp>
      <p:sp>
        <p:nvSpPr>
          <p:cNvPr id="3" name="Subtitle 2">
            <a:extLst>
              <a:ext uri="{FF2B5EF4-FFF2-40B4-BE49-F238E27FC236}">
                <a16:creationId xmlns:a16="http://schemas.microsoft.com/office/drawing/2014/main" id="{6DE0938A-4FE2-A344-97DD-27CB1DB25F76}"/>
              </a:ext>
            </a:extLst>
          </p:cNvPr>
          <p:cNvSpPr>
            <a:spLocks noGrp="1"/>
          </p:cNvSpPr>
          <p:nvPr>
            <p:ph type="subTitle" idx="1"/>
          </p:nvPr>
        </p:nvSpPr>
        <p:spPr>
          <a:xfrm>
            <a:off x="1652587" y="4073833"/>
            <a:ext cx="8886825" cy="2259012"/>
          </a:xfrm>
        </p:spPr>
        <p:txBody>
          <a:bodyPr>
            <a:noAutofit/>
          </a:bodyPr>
          <a:lstStyle/>
          <a:p>
            <a:r>
              <a:rPr lang="en-US" dirty="0">
                <a:latin typeface="Arial Rounded MT Bold" panose="020F0704030504030204" pitchFamily="34" charset="77"/>
              </a:rPr>
              <a:t>Ethos (an author’s credibility)</a:t>
            </a:r>
          </a:p>
          <a:p>
            <a:r>
              <a:rPr lang="en-US" dirty="0">
                <a:latin typeface="Arial Rounded MT Bold" panose="020F0704030504030204" pitchFamily="34" charset="77"/>
              </a:rPr>
              <a:t>Social Death (intro to definition)</a:t>
            </a:r>
          </a:p>
          <a:p>
            <a:endParaRPr lang="en-US" dirty="0">
              <a:latin typeface="Arial Rounded MT Bold" panose="020F0704030504030204" pitchFamily="34" charset="77"/>
            </a:endParaRPr>
          </a:p>
          <a:p>
            <a:endParaRPr lang="en-US" dirty="0">
              <a:latin typeface="Arial Rounded MT Bold" panose="020F0704030504030204" pitchFamily="34" charset="77"/>
            </a:endParaRPr>
          </a:p>
          <a:p>
            <a:endParaRPr lang="en-US" dirty="0">
              <a:latin typeface="Arial Rounded MT Bold" panose="020F0704030504030204" pitchFamily="34" charset="77"/>
            </a:endParaRPr>
          </a:p>
          <a:p>
            <a:endParaRPr lang="en-US" dirty="0">
              <a:latin typeface="Arial Rounded MT Bold" panose="020F0704030504030204" pitchFamily="34" charset="77"/>
            </a:endParaRPr>
          </a:p>
          <a:p>
            <a:endParaRPr lang="en-US" dirty="0">
              <a:latin typeface="Arial Rounded MT Bold" panose="020F0704030504030204" pitchFamily="34" charset="77"/>
            </a:endParaRPr>
          </a:p>
        </p:txBody>
      </p:sp>
    </p:spTree>
    <p:extLst>
      <p:ext uri="{BB962C8B-B14F-4D97-AF65-F5344CB8AC3E}">
        <p14:creationId xmlns:p14="http://schemas.microsoft.com/office/powerpoint/2010/main" val="2131859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1AEB7F98-32EC-40D3-89EE-C843302316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EFBBB2E-D4F7-2A4B-B89D-D4E44CA06779}"/>
              </a:ext>
            </a:extLst>
          </p:cNvPr>
          <p:cNvSpPr>
            <a:spLocks noGrp="1"/>
          </p:cNvSpPr>
          <p:nvPr>
            <p:ph type="title"/>
          </p:nvPr>
        </p:nvSpPr>
        <p:spPr>
          <a:xfrm>
            <a:off x="540988" y="540033"/>
            <a:ext cx="3884962" cy="1331604"/>
          </a:xfrm>
        </p:spPr>
        <p:txBody>
          <a:bodyPr vert="horz" lIns="0" tIns="0" rIns="0" bIns="0" rtlCol="0" anchor="b" anchorCtr="0">
            <a:normAutofit/>
          </a:bodyPr>
          <a:lstStyle/>
          <a:p>
            <a:pPr algn="ctr">
              <a:lnSpc>
                <a:spcPct val="90000"/>
              </a:lnSpc>
            </a:pPr>
            <a:r>
              <a:rPr lang="en-US" sz="2200" dirty="0"/>
              <a:t>Ethos :another way to think about Authorship and audience</a:t>
            </a:r>
          </a:p>
        </p:txBody>
      </p:sp>
      <p:cxnSp>
        <p:nvCxnSpPr>
          <p:cNvPr id="13" name="Straight Connector 12">
            <a:extLst>
              <a:ext uri="{FF2B5EF4-FFF2-40B4-BE49-F238E27FC236}">
                <a16:creationId xmlns:a16="http://schemas.microsoft.com/office/drawing/2014/main" id="{77C6DF49-CBE3-4038-AC78-35DE4FD7CE8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13469" y="2310207"/>
            <a:ext cx="54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B50AFC61-08D0-8342-B40E-9C39E29E504F}"/>
              </a:ext>
            </a:extLst>
          </p:cNvPr>
          <p:cNvSpPr>
            <a:spLocks noGrp="1"/>
          </p:cNvSpPr>
          <p:nvPr>
            <p:ph sz="half" idx="1"/>
          </p:nvPr>
        </p:nvSpPr>
        <p:spPr>
          <a:xfrm>
            <a:off x="540988" y="2411670"/>
            <a:ext cx="3884962" cy="3556233"/>
          </a:xfrm>
        </p:spPr>
        <p:txBody>
          <a:bodyPr vert="horz" lIns="0" tIns="0" rIns="0" bIns="0" rtlCol="0" anchor="t" anchorCtr="0">
            <a:noAutofit/>
          </a:bodyPr>
          <a:lstStyle/>
          <a:p>
            <a:r>
              <a:rPr lang="en-US" sz="2400" dirty="0">
                <a:latin typeface="Arial Rounded MT Bold" panose="020F0704030504030204" pitchFamily="34" charset="77"/>
              </a:rPr>
              <a:t>Greek for  “character”</a:t>
            </a:r>
          </a:p>
          <a:p>
            <a:r>
              <a:rPr lang="en-US" sz="2400" dirty="0">
                <a:latin typeface="Arial Rounded MT Bold" panose="020F0704030504030204" pitchFamily="34" charset="77"/>
              </a:rPr>
              <a:t>Created and performed through the way the author writes (or speaks)</a:t>
            </a:r>
          </a:p>
          <a:p>
            <a:r>
              <a:rPr lang="en-US" sz="2400" dirty="0">
                <a:latin typeface="Arial Rounded MT Bold" panose="020F0704030504030204" pitchFamily="34" charset="77"/>
              </a:rPr>
              <a:t>Authors have ethos if they have credibility to the audience or reader</a:t>
            </a:r>
          </a:p>
          <a:p>
            <a:endParaRPr lang="en-US" sz="2400" dirty="0">
              <a:latin typeface="Arial Rounded MT Bold" panose="020F0704030504030204" pitchFamily="34" charset="77"/>
            </a:endParaRPr>
          </a:p>
        </p:txBody>
      </p:sp>
      <p:sp>
        <p:nvSpPr>
          <p:cNvPr id="15" name="Rectangle 14">
            <a:extLst>
              <a:ext uri="{FF2B5EF4-FFF2-40B4-BE49-F238E27FC236}">
                <a16:creationId xmlns:a16="http://schemas.microsoft.com/office/drawing/2014/main" id="{DAD9000E-708C-464D-A86F-4ABE391B6B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6337" y="0"/>
            <a:ext cx="7205663" cy="6858000"/>
          </a:xfrm>
          <a:prstGeom prst="rect">
            <a:avLst/>
          </a:prstGeom>
          <a:solidFill>
            <a:schemeClr val="bg1">
              <a:alpha val="2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alpha val="20000"/>
                </a:schemeClr>
              </a:solidFill>
            </a:endParaRPr>
          </a:p>
        </p:txBody>
      </p:sp>
      <p:pic>
        <p:nvPicPr>
          <p:cNvPr id="6" name="Content Placeholder 5" descr="A person sitting in a chair&#10;&#10;Description automatically generated with medium confidence">
            <a:extLst>
              <a:ext uri="{FF2B5EF4-FFF2-40B4-BE49-F238E27FC236}">
                <a16:creationId xmlns:a16="http://schemas.microsoft.com/office/drawing/2014/main" id="{23783067-B956-5C4B-B249-AE7F682303C3}"/>
              </a:ext>
            </a:extLst>
          </p:cNvPr>
          <p:cNvPicPr>
            <a:picLocks noGrp="1" noChangeAspect="1"/>
          </p:cNvPicPr>
          <p:nvPr>
            <p:ph sz="half" idx="2"/>
          </p:nvPr>
        </p:nvPicPr>
        <p:blipFill>
          <a:blip r:embed="rId2"/>
          <a:stretch>
            <a:fillRect/>
          </a:stretch>
        </p:blipFill>
        <p:spPr>
          <a:xfrm>
            <a:off x="6731579" y="540033"/>
            <a:ext cx="3725053" cy="5775279"/>
          </a:xfrm>
          <a:prstGeom prst="rect">
            <a:avLst/>
          </a:prstGeom>
        </p:spPr>
      </p:pic>
    </p:spTree>
    <p:extLst>
      <p:ext uri="{BB962C8B-B14F-4D97-AF65-F5344CB8AC3E}">
        <p14:creationId xmlns:p14="http://schemas.microsoft.com/office/powerpoint/2010/main" val="18328595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B64B23-33D2-4542-AC84-EEBB0962B70A}"/>
              </a:ext>
            </a:extLst>
          </p:cNvPr>
          <p:cNvSpPr>
            <a:spLocks noGrp="1"/>
          </p:cNvSpPr>
          <p:nvPr>
            <p:ph type="title"/>
          </p:nvPr>
        </p:nvSpPr>
        <p:spPr/>
        <p:txBody>
          <a:bodyPr/>
          <a:lstStyle/>
          <a:p>
            <a:r>
              <a:rPr lang="en-US" dirty="0">
                <a:latin typeface="Arial Rounded MT Bold" panose="020F0704030504030204" pitchFamily="34" charset="77"/>
              </a:rPr>
              <a:t>How Does Harriet Jacobs Establish her Ethos?</a:t>
            </a:r>
          </a:p>
        </p:txBody>
      </p:sp>
    </p:spTree>
    <p:extLst>
      <p:ext uri="{BB962C8B-B14F-4D97-AF65-F5344CB8AC3E}">
        <p14:creationId xmlns:p14="http://schemas.microsoft.com/office/powerpoint/2010/main" val="40013694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50AFC61-08D0-8342-B40E-9C39E29E504F}"/>
              </a:ext>
            </a:extLst>
          </p:cNvPr>
          <p:cNvSpPr>
            <a:spLocks noGrp="1"/>
          </p:cNvSpPr>
          <p:nvPr>
            <p:ph sz="half" idx="1"/>
          </p:nvPr>
        </p:nvSpPr>
        <p:spPr>
          <a:xfrm>
            <a:off x="540986" y="325721"/>
            <a:ext cx="5888389" cy="3556233"/>
          </a:xfrm>
        </p:spPr>
        <p:txBody>
          <a:bodyPr vert="horz" lIns="0" tIns="0" rIns="0" bIns="0" rtlCol="0" anchor="t" anchorCtr="0">
            <a:noAutofit/>
          </a:bodyPr>
          <a:lstStyle/>
          <a:p>
            <a:pPr marL="0" indent="0">
              <a:buNone/>
            </a:pPr>
            <a:r>
              <a:rPr lang="en-US" sz="2400" b="0" i="0" u="none" strike="noStrike" dirty="0">
                <a:solidFill>
                  <a:schemeClr val="tx1"/>
                </a:solidFill>
                <a:effectLst/>
                <a:latin typeface="Arial Rounded MT Bold" panose="020F0704030504030204" pitchFamily="34" charset="77"/>
              </a:rPr>
              <a:t>“Reader be assured this narrative is no fiction. I am aware that some of my adventures may seem incredible; but they are, nevertheless, strictly true. I have not exaggerated the wrongs inflicted by Slavery; on the contrary, my descriptions fall far short of the facts. I have concealed the names of places, and given persons fictitious names. I had no motive for secrecy on my own account, but I deemed it kind and considerate towards others to pursue this course (”Preface,” Harriet Jacobs)</a:t>
            </a:r>
            <a:endParaRPr lang="en-US" sz="2400" dirty="0">
              <a:solidFill>
                <a:schemeClr val="tx1"/>
              </a:solidFill>
              <a:latin typeface="Arial Rounded MT Bold" panose="020F0704030504030204" pitchFamily="34" charset="77"/>
            </a:endParaRPr>
          </a:p>
        </p:txBody>
      </p:sp>
      <p:pic>
        <p:nvPicPr>
          <p:cNvPr id="6" name="Content Placeholder 5" descr="A person sitting in a chair&#10;&#10;Description automatically generated with medium confidence">
            <a:extLst>
              <a:ext uri="{FF2B5EF4-FFF2-40B4-BE49-F238E27FC236}">
                <a16:creationId xmlns:a16="http://schemas.microsoft.com/office/drawing/2014/main" id="{23783067-B956-5C4B-B249-AE7F682303C3}"/>
              </a:ext>
            </a:extLst>
          </p:cNvPr>
          <p:cNvPicPr>
            <a:picLocks noGrp="1" noChangeAspect="1"/>
          </p:cNvPicPr>
          <p:nvPr>
            <p:ph sz="half" idx="2"/>
          </p:nvPr>
        </p:nvPicPr>
        <p:blipFill>
          <a:blip r:embed="rId2"/>
          <a:stretch>
            <a:fillRect/>
          </a:stretch>
        </p:blipFill>
        <p:spPr>
          <a:xfrm>
            <a:off x="7088766" y="325721"/>
            <a:ext cx="3725053" cy="5775279"/>
          </a:xfrm>
          <a:prstGeom prst="rect">
            <a:avLst/>
          </a:prstGeom>
        </p:spPr>
      </p:pic>
    </p:spTree>
    <p:extLst>
      <p:ext uri="{BB962C8B-B14F-4D97-AF65-F5344CB8AC3E}">
        <p14:creationId xmlns:p14="http://schemas.microsoft.com/office/powerpoint/2010/main" val="25358761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50AFC61-08D0-8342-B40E-9C39E29E504F}"/>
              </a:ext>
            </a:extLst>
          </p:cNvPr>
          <p:cNvSpPr>
            <a:spLocks noGrp="1"/>
          </p:cNvSpPr>
          <p:nvPr>
            <p:ph sz="half" idx="1"/>
          </p:nvPr>
        </p:nvSpPr>
        <p:spPr>
          <a:xfrm>
            <a:off x="540986" y="325721"/>
            <a:ext cx="7174264" cy="3556233"/>
          </a:xfrm>
        </p:spPr>
        <p:txBody>
          <a:bodyPr vert="horz" lIns="0" tIns="0" rIns="0" bIns="0" rtlCol="0" anchor="t" anchorCtr="0">
            <a:noAutofit/>
          </a:bodyPr>
          <a:lstStyle/>
          <a:p>
            <a:pPr marL="0" indent="0">
              <a:buNone/>
            </a:pPr>
            <a:r>
              <a:rPr lang="en-US" sz="2400" b="0" i="0" u="none" strike="noStrike" dirty="0">
                <a:solidFill>
                  <a:schemeClr val="tx1"/>
                </a:solidFill>
                <a:effectLst/>
                <a:latin typeface="Arial Rounded MT Bold" panose="020F0704030504030204" pitchFamily="34" charset="77"/>
              </a:rPr>
              <a:t>“ I wish I were more competent to the task I have undertaken. But I trust my readers will excuse deficiencies in consideration of circumstances. I was born and reared in Slavery; and I remained in a Slave State twenty-seven years. Since I have been at the North, it has been necessary for me to work diligently for my own support, and the education of my children. This has not left me much leisure to make up for the loss of early opportunities to improve myself; and it has compelled me to write these pages at irregular intervals, whenever I could snatch an hour from household duties.,” (“Preface</a:t>
            </a:r>
            <a:r>
              <a:rPr lang="en-US" sz="2400" dirty="0">
                <a:solidFill>
                  <a:schemeClr val="tx1"/>
                </a:solidFill>
                <a:latin typeface="Arial Rounded MT Bold" panose="020F0704030504030204" pitchFamily="34" charset="77"/>
              </a:rPr>
              <a:t>,</a:t>
            </a:r>
            <a:r>
              <a:rPr lang="en-US" sz="2400" b="0" i="0" u="none" strike="noStrike" dirty="0">
                <a:solidFill>
                  <a:schemeClr val="tx1"/>
                </a:solidFill>
                <a:effectLst/>
                <a:latin typeface="Arial Rounded MT Bold" panose="020F0704030504030204" pitchFamily="34" charset="77"/>
              </a:rPr>
              <a:t>” Harriet Jacobs)</a:t>
            </a:r>
            <a:endParaRPr lang="en-US" sz="2400" dirty="0">
              <a:solidFill>
                <a:schemeClr val="tx1"/>
              </a:solidFill>
              <a:latin typeface="Arial Rounded MT Bold" panose="020F0704030504030204" pitchFamily="34" charset="77"/>
            </a:endParaRPr>
          </a:p>
        </p:txBody>
      </p:sp>
      <p:pic>
        <p:nvPicPr>
          <p:cNvPr id="6" name="Content Placeholder 5" descr="A person sitting in a chair&#10;&#10;Description automatically generated with medium confidence">
            <a:extLst>
              <a:ext uri="{FF2B5EF4-FFF2-40B4-BE49-F238E27FC236}">
                <a16:creationId xmlns:a16="http://schemas.microsoft.com/office/drawing/2014/main" id="{23783067-B956-5C4B-B249-AE7F682303C3}"/>
              </a:ext>
            </a:extLst>
          </p:cNvPr>
          <p:cNvPicPr>
            <a:picLocks noGrp="1" noChangeAspect="1"/>
          </p:cNvPicPr>
          <p:nvPr>
            <p:ph sz="half" idx="2"/>
          </p:nvPr>
        </p:nvPicPr>
        <p:blipFill>
          <a:blip r:embed="rId2"/>
          <a:stretch>
            <a:fillRect/>
          </a:stretch>
        </p:blipFill>
        <p:spPr>
          <a:xfrm>
            <a:off x="7925961" y="541360"/>
            <a:ext cx="3725053" cy="5775279"/>
          </a:xfrm>
          <a:prstGeom prst="rect">
            <a:avLst/>
          </a:prstGeom>
        </p:spPr>
      </p:pic>
    </p:spTree>
    <p:extLst>
      <p:ext uri="{BB962C8B-B14F-4D97-AF65-F5344CB8AC3E}">
        <p14:creationId xmlns:p14="http://schemas.microsoft.com/office/powerpoint/2010/main" val="13708042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D12570-D3A5-D847-85BF-346E7EF0F62D}"/>
              </a:ext>
            </a:extLst>
          </p:cNvPr>
          <p:cNvSpPr>
            <a:spLocks noGrp="1"/>
          </p:cNvSpPr>
          <p:nvPr>
            <p:ph type="title"/>
          </p:nvPr>
        </p:nvSpPr>
        <p:spPr/>
        <p:txBody>
          <a:bodyPr/>
          <a:lstStyle/>
          <a:p>
            <a:r>
              <a:rPr lang="en-US" dirty="0">
                <a:latin typeface="Arial Rounded MT Bold" panose="020F0704030504030204" pitchFamily="34" charset="77"/>
              </a:rPr>
              <a:t>Ethos in the slave narrative persuading readers</a:t>
            </a:r>
          </a:p>
        </p:txBody>
      </p:sp>
    </p:spTree>
    <p:extLst>
      <p:ext uri="{BB962C8B-B14F-4D97-AF65-F5344CB8AC3E}">
        <p14:creationId xmlns:p14="http://schemas.microsoft.com/office/powerpoint/2010/main" val="1970970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A5B2A81-2C8E-4963-AFD4-E539D168B4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FFB6672-A097-234B-834F-FC000BFEF24F}"/>
              </a:ext>
            </a:extLst>
          </p:cNvPr>
          <p:cNvSpPr>
            <a:spLocks noGrp="1"/>
          </p:cNvSpPr>
          <p:nvPr>
            <p:ph type="ctrTitle"/>
          </p:nvPr>
        </p:nvSpPr>
        <p:spPr>
          <a:xfrm>
            <a:off x="7766050" y="1079500"/>
            <a:ext cx="3884962" cy="2138400"/>
          </a:xfrm>
        </p:spPr>
        <p:txBody>
          <a:bodyPr>
            <a:normAutofit/>
          </a:bodyPr>
          <a:lstStyle/>
          <a:p>
            <a:r>
              <a:rPr lang="en-US" dirty="0">
                <a:latin typeface="Arial Rounded MT Bold" panose="020F0704030504030204" pitchFamily="34" charset="77"/>
              </a:rPr>
              <a:t>A little Review of North Versus South</a:t>
            </a:r>
            <a:endParaRPr lang="en-US" dirty="0"/>
          </a:p>
        </p:txBody>
      </p:sp>
      <p:sp>
        <p:nvSpPr>
          <p:cNvPr id="3" name="Subtitle 2">
            <a:extLst>
              <a:ext uri="{FF2B5EF4-FFF2-40B4-BE49-F238E27FC236}">
                <a16:creationId xmlns:a16="http://schemas.microsoft.com/office/drawing/2014/main" id="{620874E6-56A4-924A-B04A-9D2AD52A8691}"/>
              </a:ext>
            </a:extLst>
          </p:cNvPr>
          <p:cNvSpPr>
            <a:spLocks noGrp="1"/>
          </p:cNvSpPr>
          <p:nvPr>
            <p:ph type="subTitle" idx="1"/>
          </p:nvPr>
        </p:nvSpPr>
        <p:spPr>
          <a:xfrm>
            <a:off x="7766051" y="4113213"/>
            <a:ext cx="3884961" cy="1655762"/>
          </a:xfrm>
        </p:spPr>
        <p:txBody>
          <a:bodyPr>
            <a:normAutofit/>
          </a:bodyPr>
          <a:lstStyle/>
          <a:p>
            <a:r>
              <a:rPr lang="en-US" dirty="0"/>
              <a:t>To think about how Harriet Jacobs appeals to Northern…</a:t>
            </a:r>
          </a:p>
        </p:txBody>
      </p:sp>
      <p:sp>
        <p:nvSpPr>
          <p:cNvPr id="12" name="Rectangle 5">
            <a:extLst>
              <a:ext uri="{FF2B5EF4-FFF2-40B4-BE49-F238E27FC236}">
                <a16:creationId xmlns:a16="http://schemas.microsoft.com/office/drawing/2014/main" id="{6828D311-B582-473B-A71A-00BAEFDDF0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443748" y="443198"/>
            <a:ext cx="6660000" cy="5760000"/>
          </a:xfrm>
          <a:custGeom>
            <a:avLst/>
            <a:gdLst>
              <a:gd name="connsiteX0" fmla="*/ 0 w 6660000"/>
              <a:gd name="connsiteY0" fmla="*/ 0 h 5760000"/>
              <a:gd name="connsiteX1" fmla="*/ 6660000 w 6660000"/>
              <a:gd name="connsiteY1" fmla="*/ 0 h 5760000"/>
              <a:gd name="connsiteX2" fmla="*/ 6660000 w 6660000"/>
              <a:gd name="connsiteY2" fmla="*/ 5760000 h 5760000"/>
              <a:gd name="connsiteX3" fmla="*/ 0 w 6660000"/>
              <a:gd name="connsiteY3" fmla="*/ 5760000 h 5760000"/>
              <a:gd name="connsiteX4" fmla="*/ 0 w 6660000"/>
              <a:gd name="connsiteY4" fmla="*/ 0 h 5760000"/>
              <a:gd name="connsiteX0" fmla="*/ 6660000 w 6751440"/>
              <a:gd name="connsiteY0" fmla="*/ 0 h 5760000"/>
              <a:gd name="connsiteX1" fmla="*/ 6660000 w 6751440"/>
              <a:gd name="connsiteY1" fmla="*/ 5760000 h 5760000"/>
              <a:gd name="connsiteX2" fmla="*/ 0 w 6751440"/>
              <a:gd name="connsiteY2" fmla="*/ 5760000 h 5760000"/>
              <a:gd name="connsiteX3" fmla="*/ 0 w 6751440"/>
              <a:gd name="connsiteY3" fmla="*/ 0 h 5760000"/>
              <a:gd name="connsiteX4" fmla="*/ 6751440 w 6751440"/>
              <a:gd name="connsiteY4" fmla="*/ 91440 h 5760000"/>
              <a:gd name="connsiteX0" fmla="*/ 6660000 w 6660000"/>
              <a:gd name="connsiteY0" fmla="*/ 0 h 5760000"/>
              <a:gd name="connsiteX1" fmla="*/ 6660000 w 6660000"/>
              <a:gd name="connsiteY1" fmla="*/ 5760000 h 5760000"/>
              <a:gd name="connsiteX2" fmla="*/ 0 w 6660000"/>
              <a:gd name="connsiteY2" fmla="*/ 5760000 h 5760000"/>
              <a:gd name="connsiteX3" fmla="*/ 0 w 6660000"/>
              <a:gd name="connsiteY3" fmla="*/ 0 h 5760000"/>
              <a:gd name="connsiteX4" fmla="*/ 5068690 w 6660000"/>
              <a:gd name="connsiteY4" fmla="*/ 224790 h 5760000"/>
              <a:gd name="connsiteX0" fmla="*/ 6660000 w 6660000"/>
              <a:gd name="connsiteY0" fmla="*/ 0 h 5760000"/>
              <a:gd name="connsiteX1" fmla="*/ 6660000 w 6660000"/>
              <a:gd name="connsiteY1" fmla="*/ 5760000 h 5760000"/>
              <a:gd name="connsiteX2" fmla="*/ 0 w 6660000"/>
              <a:gd name="connsiteY2" fmla="*/ 5760000 h 5760000"/>
              <a:gd name="connsiteX3" fmla="*/ 0 w 6660000"/>
              <a:gd name="connsiteY3" fmla="*/ 0 h 5760000"/>
              <a:gd name="connsiteX0" fmla="*/ 6660000 w 6660000"/>
              <a:gd name="connsiteY0" fmla="*/ 5760000 h 5760000"/>
              <a:gd name="connsiteX1" fmla="*/ 0 w 6660000"/>
              <a:gd name="connsiteY1" fmla="*/ 5760000 h 5760000"/>
              <a:gd name="connsiteX2" fmla="*/ 0 w 6660000"/>
              <a:gd name="connsiteY2" fmla="*/ 0 h 5760000"/>
            </a:gdLst>
            <a:ahLst/>
            <a:cxnLst>
              <a:cxn ang="0">
                <a:pos x="connsiteX0" y="connsiteY0"/>
              </a:cxn>
              <a:cxn ang="0">
                <a:pos x="connsiteX1" y="connsiteY1"/>
              </a:cxn>
              <a:cxn ang="0">
                <a:pos x="connsiteX2" y="connsiteY2"/>
              </a:cxn>
            </a:cxnLst>
            <a:rect l="l" t="t" r="r" b="b"/>
            <a:pathLst>
              <a:path w="6660000" h="5760000">
                <a:moveTo>
                  <a:pt x="6660000" y="5760000"/>
                </a:moveTo>
                <a:lnTo>
                  <a:pt x="0" y="5760000"/>
                </a:lnTo>
                <a:lnTo>
                  <a:pt x="0" y="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A picture containing clothing, person, drawing, mammal&#10;&#10;Description automatically generated">
            <a:extLst>
              <a:ext uri="{FF2B5EF4-FFF2-40B4-BE49-F238E27FC236}">
                <a16:creationId xmlns:a16="http://schemas.microsoft.com/office/drawing/2014/main" id="{BE0F312E-BC50-6C42-B430-72BE77CCBDA9}"/>
              </a:ext>
            </a:extLst>
          </p:cNvPr>
          <p:cNvPicPr>
            <a:picLocks noChangeAspect="1"/>
          </p:cNvPicPr>
          <p:nvPr/>
        </p:nvPicPr>
        <p:blipFill rotWithShape="1">
          <a:blip r:embed="rId2"/>
          <a:srcRect l="863" r="8792"/>
          <a:stretch/>
        </p:blipFill>
        <p:spPr>
          <a:xfrm>
            <a:off x="540988" y="540000"/>
            <a:ext cx="6671025" cy="5778000"/>
          </a:xfrm>
          <a:prstGeom prst="rect">
            <a:avLst/>
          </a:prstGeom>
        </p:spPr>
      </p:pic>
      <p:cxnSp>
        <p:nvCxnSpPr>
          <p:cNvPr id="14" name="Straight Connector 13">
            <a:extLst>
              <a:ext uri="{FF2B5EF4-FFF2-40B4-BE49-F238E27FC236}">
                <a16:creationId xmlns:a16="http://schemas.microsoft.com/office/drawing/2014/main" id="{9E7C23BC-DAA6-40E1-8166-B8C4439D143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38531" y="3690871"/>
            <a:ext cx="54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Rectangle 5">
            <a:extLst>
              <a:ext uri="{FF2B5EF4-FFF2-40B4-BE49-F238E27FC236}">
                <a16:creationId xmlns:a16="http://schemas.microsoft.com/office/drawing/2014/main" id="{950B4532-90B0-4F38-8B86-C84A0416EF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V="1">
            <a:off x="443748" y="6203198"/>
            <a:ext cx="6660000" cy="0"/>
          </a:xfrm>
          <a:custGeom>
            <a:avLst/>
            <a:gdLst>
              <a:gd name="connsiteX0" fmla="*/ 0 w 6660000"/>
              <a:gd name="connsiteY0" fmla="*/ 0 h 5760000"/>
              <a:gd name="connsiteX1" fmla="*/ 6660000 w 6660000"/>
              <a:gd name="connsiteY1" fmla="*/ 0 h 5760000"/>
              <a:gd name="connsiteX2" fmla="*/ 6660000 w 6660000"/>
              <a:gd name="connsiteY2" fmla="*/ 5760000 h 5760000"/>
              <a:gd name="connsiteX3" fmla="*/ 0 w 6660000"/>
              <a:gd name="connsiteY3" fmla="*/ 5760000 h 5760000"/>
              <a:gd name="connsiteX4" fmla="*/ 0 w 6660000"/>
              <a:gd name="connsiteY4" fmla="*/ 0 h 5760000"/>
              <a:gd name="connsiteX0" fmla="*/ 6660000 w 6751440"/>
              <a:gd name="connsiteY0" fmla="*/ 0 h 5760000"/>
              <a:gd name="connsiteX1" fmla="*/ 6660000 w 6751440"/>
              <a:gd name="connsiteY1" fmla="*/ 5760000 h 5760000"/>
              <a:gd name="connsiteX2" fmla="*/ 0 w 6751440"/>
              <a:gd name="connsiteY2" fmla="*/ 5760000 h 5760000"/>
              <a:gd name="connsiteX3" fmla="*/ 0 w 6751440"/>
              <a:gd name="connsiteY3" fmla="*/ 0 h 5760000"/>
              <a:gd name="connsiteX4" fmla="*/ 6751440 w 6751440"/>
              <a:gd name="connsiteY4" fmla="*/ 91440 h 5760000"/>
              <a:gd name="connsiteX0" fmla="*/ 6660000 w 6660000"/>
              <a:gd name="connsiteY0" fmla="*/ 0 h 5760000"/>
              <a:gd name="connsiteX1" fmla="*/ 6660000 w 6660000"/>
              <a:gd name="connsiteY1" fmla="*/ 5760000 h 5760000"/>
              <a:gd name="connsiteX2" fmla="*/ 0 w 6660000"/>
              <a:gd name="connsiteY2" fmla="*/ 5760000 h 5760000"/>
              <a:gd name="connsiteX3" fmla="*/ 0 w 6660000"/>
              <a:gd name="connsiteY3" fmla="*/ 0 h 5760000"/>
              <a:gd name="connsiteX4" fmla="*/ 5068690 w 6660000"/>
              <a:gd name="connsiteY4" fmla="*/ 224790 h 5760000"/>
              <a:gd name="connsiteX0" fmla="*/ 6660000 w 6660000"/>
              <a:gd name="connsiteY0" fmla="*/ 0 h 5760000"/>
              <a:gd name="connsiteX1" fmla="*/ 6660000 w 6660000"/>
              <a:gd name="connsiteY1" fmla="*/ 5760000 h 5760000"/>
              <a:gd name="connsiteX2" fmla="*/ 0 w 6660000"/>
              <a:gd name="connsiteY2" fmla="*/ 5760000 h 5760000"/>
              <a:gd name="connsiteX3" fmla="*/ 0 w 6660000"/>
              <a:gd name="connsiteY3" fmla="*/ 0 h 5760000"/>
              <a:gd name="connsiteX0" fmla="*/ 6660000 w 6660000"/>
              <a:gd name="connsiteY0" fmla="*/ 5760000 h 5760000"/>
              <a:gd name="connsiteX1" fmla="*/ 0 w 6660000"/>
              <a:gd name="connsiteY1" fmla="*/ 5760000 h 5760000"/>
              <a:gd name="connsiteX2" fmla="*/ 0 w 6660000"/>
              <a:gd name="connsiteY2" fmla="*/ 0 h 5760000"/>
              <a:gd name="connsiteX0" fmla="*/ 6660000 w 6660000"/>
              <a:gd name="connsiteY0" fmla="*/ 0 h 0"/>
              <a:gd name="connsiteX1" fmla="*/ 0 w 6660000"/>
              <a:gd name="connsiteY1" fmla="*/ 0 h 0"/>
            </a:gdLst>
            <a:ahLst/>
            <a:cxnLst>
              <a:cxn ang="0">
                <a:pos x="connsiteX0" y="connsiteY0"/>
              </a:cxn>
              <a:cxn ang="0">
                <a:pos x="connsiteX1" y="connsiteY1"/>
              </a:cxn>
            </a:cxnLst>
            <a:rect l="l" t="t" r="r" b="b"/>
            <a:pathLst>
              <a:path w="6660000">
                <a:moveTo>
                  <a:pt x="6660000" y="0"/>
                </a:moveTo>
                <a:lnTo>
                  <a:pt x="0" y="0"/>
                </a:lnTo>
              </a:path>
            </a:pathLst>
          </a:custGeom>
          <a:solidFill>
            <a:schemeClr val="tx2">
              <a:alpha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5">
            <a:extLst>
              <a:ext uri="{FF2B5EF4-FFF2-40B4-BE49-F238E27FC236}">
                <a16:creationId xmlns:a16="http://schemas.microsoft.com/office/drawing/2014/main" id="{5B28FD85-59C0-44FE-822A-75F0E9D2EE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V="1">
            <a:off x="7103748" y="443198"/>
            <a:ext cx="0" cy="5760000"/>
          </a:xfrm>
          <a:custGeom>
            <a:avLst/>
            <a:gdLst>
              <a:gd name="connsiteX0" fmla="*/ 0 w 6660000"/>
              <a:gd name="connsiteY0" fmla="*/ 0 h 5760000"/>
              <a:gd name="connsiteX1" fmla="*/ 6660000 w 6660000"/>
              <a:gd name="connsiteY1" fmla="*/ 0 h 5760000"/>
              <a:gd name="connsiteX2" fmla="*/ 6660000 w 6660000"/>
              <a:gd name="connsiteY2" fmla="*/ 5760000 h 5760000"/>
              <a:gd name="connsiteX3" fmla="*/ 0 w 6660000"/>
              <a:gd name="connsiteY3" fmla="*/ 5760000 h 5760000"/>
              <a:gd name="connsiteX4" fmla="*/ 0 w 6660000"/>
              <a:gd name="connsiteY4" fmla="*/ 0 h 5760000"/>
              <a:gd name="connsiteX0" fmla="*/ 6660000 w 6751440"/>
              <a:gd name="connsiteY0" fmla="*/ 0 h 5760000"/>
              <a:gd name="connsiteX1" fmla="*/ 6660000 w 6751440"/>
              <a:gd name="connsiteY1" fmla="*/ 5760000 h 5760000"/>
              <a:gd name="connsiteX2" fmla="*/ 0 w 6751440"/>
              <a:gd name="connsiteY2" fmla="*/ 5760000 h 5760000"/>
              <a:gd name="connsiteX3" fmla="*/ 0 w 6751440"/>
              <a:gd name="connsiteY3" fmla="*/ 0 h 5760000"/>
              <a:gd name="connsiteX4" fmla="*/ 6751440 w 6751440"/>
              <a:gd name="connsiteY4" fmla="*/ 91440 h 5760000"/>
              <a:gd name="connsiteX0" fmla="*/ 6660000 w 6660000"/>
              <a:gd name="connsiteY0" fmla="*/ 0 h 5760000"/>
              <a:gd name="connsiteX1" fmla="*/ 6660000 w 6660000"/>
              <a:gd name="connsiteY1" fmla="*/ 5760000 h 5760000"/>
              <a:gd name="connsiteX2" fmla="*/ 0 w 6660000"/>
              <a:gd name="connsiteY2" fmla="*/ 5760000 h 5760000"/>
              <a:gd name="connsiteX3" fmla="*/ 0 w 6660000"/>
              <a:gd name="connsiteY3" fmla="*/ 0 h 5760000"/>
              <a:gd name="connsiteX4" fmla="*/ 5068690 w 6660000"/>
              <a:gd name="connsiteY4" fmla="*/ 224790 h 5760000"/>
              <a:gd name="connsiteX0" fmla="*/ 6660000 w 6660000"/>
              <a:gd name="connsiteY0" fmla="*/ 0 h 5760000"/>
              <a:gd name="connsiteX1" fmla="*/ 6660000 w 6660000"/>
              <a:gd name="connsiteY1" fmla="*/ 5760000 h 5760000"/>
              <a:gd name="connsiteX2" fmla="*/ 0 w 6660000"/>
              <a:gd name="connsiteY2" fmla="*/ 5760000 h 5760000"/>
              <a:gd name="connsiteX3" fmla="*/ 0 w 6660000"/>
              <a:gd name="connsiteY3" fmla="*/ 0 h 5760000"/>
              <a:gd name="connsiteX0" fmla="*/ 6660000 w 6660000"/>
              <a:gd name="connsiteY0" fmla="*/ 5760000 h 5760000"/>
              <a:gd name="connsiteX1" fmla="*/ 0 w 6660000"/>
              <a:gd name="connsiteY1" fmla="*/ 5760000 h 5760000"/>
              <a:gd name="connsiteX2" fmla="*/ 0 w 6660000"/>
              <a:gd name="connsiteY2" fmla="*/ 0 h 5760000"/>
              <a:gd name="connsiteX0" fmla="*/ 0 w 0"/>
              <a:gd name="connsiteY0" fmla="*/ 5760000 h 5760000"/>
              <a:gd name="connsiteX1" fmla="*/ 0 w 0"/>
              <a:gd name="connsiteY1" fmla="*/ 0 h 5760000"/>
            </a:gdLst>
            <a:ahLst/>
            <a:cxnLst>
              <a:cxn ang="0">
                <a:pos x="connsiteX0" y="connsiteY0"/>
              </a:cxn>
              <a:cxn ang="0">
                <a:pos x="connsiteX1" y="connsiteY1"/>
              </a:cxn>
            </a:cxnLst>
            <a:rect l="l" t="t" r="r" b="b"/>
            <a:pathLst>
              <a:path h="5760000">
                <a:moveTo>
                  <a:pt x="0" y="5760000"/>
                </a:moveTo>
                <a:lnTo>
                  <a:pt x="0" y="0"/>
                </a:lnTo>
              </a:path>
            </a:pathLst>
          </a:custGeom>
          <a:solidFill>
            <a:schemeClr val="tx2">
              <a:alpha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2518276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E7BE1F-20D4-984F-8795-58F5F32CF1EF}"/>
              </a:ext>
            </a:extLst>
          </p:cNvPr>
          <p:cNvSpPr>
            <a:spLocks noGrp="1"/>
          </p:cNvSpPr>
          <p:nvPr>
            <p:ph type="title"/>
          </p:nvPr>
        </p:nvSpPr>
        <p:spPr>
          <a:xfrm>
            <a:off x="560387" y="299386"/>
            <a:ext cx="3884962" cy="1331604"/>
          </a:xfrm>
        </p:spPr>
        <p:txBody>
          <a:bodyPr anchor="b">
            <a:normAutofit/>
          </a:bodyPr>
          <a:lstStyle/>
          <a:p>
            <a:pPr algn="ctr"/>
            <a:r>
              <a:rPr lang="en-US" dirty="0"/>
              <a:t>Abolitionists And the North</a:t>
            </a:r>
          </a:p>
        </p:txBody>
      </p:sp>
      <p:sp>
        <p:nvSpPr>
          <p:cNvPr id="3" name="Content Placeholder 2">
            <a:extLst>
              <a:ext uri="{FF2B5EF4-FFF2-40B4-BE49-F238E27FC236}">
                <a16:creationId xmlns:a16="http://schemas.microsoft.com/office/drawing/2014/main" id="{B60C1438-DE23-D146-B594-6E3F52D575DF}"/>
              </a:ext>
            </a:extLst>
          </p:cNvPr>
          <p:cNvSpPr>
            <a:spLocks noGrp="1"/>
          </p:cNvSpPr>
          <p:nvPr>
            <p:ph idx="1"/>
          </p:nvPr>
        </p:nvSpPr>
        <p:spPr>
          <a:xfrm>
            <a:off x="403175" y="1789715"/>
            <a:ext cx="4814888" cy="4641874"/>
          </a:xfrm>
        </p:spPr>
        <p:txBody>
          <a:bodyPr>
            <a:normAutofit/>
          </a:bodyPr>
          <a:lstStyle/>
          <a:p>
            <a:pPr marL="0" indent="0">
              <a:lnSpc>
                <a:spcPct val="115000"/>
              </a:lnSpc>
              <a:buNone/>
            </a:pPr>
            <a:r>
              <a:rPr lang="en-US" sz="2400" b="1" dirty="0">
                <a:latin typeface="Arial Rounded MT Bold" panose="020F0704030504030204" pitchFamily="34" charset="77"/>
              </a:rPr>
              <a:t>In 1820 the Missouri Compromise </a:t>
            </a:r>
            <a:r>
              <a:rPr lang="en-US" sz="2400" b="1" dirty="0"/>
              <a:t>was created to establish which parts of the U.S. free states and which had slavery as the U.S. expanded West. With this compromise it was also established that states </a:t>
            </a:r>
            <a:r>
              <a:rPr lang="en-US" sz="2400" b="1" dirty="0">
                <a:latin typeface="Arial Rounded MT Bold" panose="020F0704030504030204" pitchFamily="34" charset="77"/>
              </a:rPr>
              <a:t>above the Mason Dixon Line were “free states”</a:t>
            </a:r>
            <a:r>
              <a:rPr lang="en-US" sz="2400" b="1" dirty="0"/>
              <a:t> where slavery was not practiced and below were slave territories. </a:t>
            </a:r>
          </a:p>
          <a:p>
            <a:pPr marL="0" indent="0">
              <a:lnSpc>
                <a:spcPct val="115000"/>
              </a:lnSpc>
              <a:buNone/>
            </a:pPr>
            <a:endParaRPr lang="en-US" sz="1700" b="1" dirty="0"/>
          </a:p>
          <a:p>
            <a:pPr>
              <a:lnSpc>
                <a:spcPct val="115000"/>
              </a:lnSpc>
            </a:pPr>
            <a:endParaRPr lang="en-US" sz="1700" b="1" dirty="0"/>
          </a:p>
        </p:txBody>
      </p:sp>
      <p:pic>
        <p:nvPicPr>
          <p:cNvPr id="5" name="Picture 4" descr="A map of the united states&#10;&#10;Description automatically generated">
            <a:extLst>
              <a:ext uri="{FF2B5EF4-FFF2-40B4-BE49-F238E27FC236}">
                <a16:creationId xmlns:a16="http://schemas.microsoft.com/office/drawing/2014/main" id="{3035C714-E11F-5742-9426-5607F61BC28F}"/>
              </a:ext>
            </a:extLst>
          </p:cNvPr>
          <p:cNvPicPr>
            <a:picLocks noChangeAspect="1"/>
          </p:cNvPicPr>
          <p:nvPr/>
        </p:nvPicPr>
        <p:blipFill rotWithShape="1">
          <a:blip r:embed="rId2"/>
          <a:srcRect l="66" r="12722" b="-2"/>
          <a:stretch/>
        </p:blipFill>
        <p:spPr>
          <a:xfrm>
            <a:off x="5537200" y="781236"/>
            <a:ext cx="6113812" cy="5292872"/>
          </a:xfrm>
          <a:prstGeom prst="rect">
            <a:avLst/>
          </a:prstGeom>
        </p:spPr>
      </p:pic>
    </p:spTree>
    <p:extLst>
      <p:ext uri="{BB962C8B-B14F-4D97-AF65-F5344CB8AC3E}">
        <p14:creationId xmlns:p14="http://schemas.microsoft.com/office/powerpoint/2010/main" val="41242433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cxnSp>
        <p:nvCxnSpPr>
          <p:cNvPr id="158" name="Straight Connector 157">
            <a:extLst>
              <a:ext uri="{FF2B5EF4-FFF2-40B4-BE49-F238E27FC236}">
                <a16:creationId xmlns:a16="http://schemas.microsoft.com/office/drawing/2014/main" id="{701C0CAB-6A03-4C6A-9FAA-21984775362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826000" y="3690871"/>
            <a:ext cx="54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60" name="Group 159">
            <a:extLst>
              <a:ext uri="{FF2B5EF4-FFF2-40B4-BE49-F238E27FC236}">
                <a16:creationId xmlns:a16="http://schemas.microsoft.com/office/drawing/2014/main" id="{F982E0B2-AA9C-441C-A08E-A9DF9CF1211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728046" y="4869342"/>
            <a:ext cx="1623711" cy="630920"/>
            <a:chOff x="9588346" y="4824892"/>
            <a:chExt cx="1623711" cy="630920"/>
          </a:xfrm>
        </p:grpSpPr>
        <p:sp>
          <p:nvSpPr>
            <p:cNvPr id="161" name="Freeform: Shape 160">
              <a:extLst>
                <a:ext uri="{FF2B5EF4-FFF2-40B4-BE49-F238E27FC236}">
                  <a16:creationId xmlns:a16="http://schemas.microsoft.com/office/drawing/2014/main" id="{A4A2E074-C10D-4C57-AB72-B631E4D771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flipH="1">
              <a:off x="10267789" y="4452443"/>
              <a:ext cx="571820" cy="1316717"/>
            </a:xfrm>
            <a:custGeom>
              <a:avLst/>
              <a:gdLst>
                <a:gd name="connsiteX0" fmla="*/ 282417 w 571820"/>
                <a:gd name="connsiteY0" fmla="*/ 0 h 1316717"/>
                <a:gd name="connsiteX1" fmla="*/ 285910 w 571820"/>
                <a:gd name="connsiteY1" fmla="*/ 3175 h 1316717"/>
                <a:gd name="connsiteX2" fmla="*/ 287393 w 571820"/>
                <a:gd name="connsiteY2" fmla="*/ 1827 h 1316717"/>
                <a:gd name="connsiteX3" fmla="*/ 289403 w 571820"/>
                <a:gd name="connsiteY3" fmla="*/ 0 h 1316717"/>
                <a:gd name="connsiteX4" fmla="*/ 289403 w 571820"/>
                <a:gd name="connsiteY4" fmla="*/ 6349 h 1316717"/>
                <a:gd name="connsiteX5" fmla="*/ 309203 w 571820"/>
                <a:gd name="connsiteY5" fmla="*/ 24345 h 1316717"/>
                <a:gd name="connsiteX6" fmla="*/ 571820 w 571820"/>
                <a:gd name="connsiteY6" fmla="*/ 658359 h 1316717"/>
                <a:gd name="connsiteX7" fmla="*/ 309203 w 571820"/>
                <a:gd name="connsiteY7" fmla="*/ 1292372 h 1316717"/>
                <a:gd name="connsiteX8" fmla="*/ 289403 w 571820"/>
                <a:gd name="connsiteY8" fmla="*/ 1310368 h 1316717"/>
                <a:gd name="connsiteX9" fmla="*/ 289403 w 571820"/>
                <a:gd name="connsiteY9" fmla="*/ 1316717 h 1316717"/>
                <a:gd name="connsiteX10" fmla="*/ 287393 w 571820"/>
                <a:gd name="connsiteY10" fmla="*/ 1314890 h 1316717"/>
                <a:gd name="connsiteX11" fmla="*/ 285910 w 571820"/>
                <a:gd name="connsiteY11" fmla="*/ 1313542 h 1316717"/>
                <a:gd name="connsiteX12" fmla="*/ 282417 w 571820"/>
                <a:gd name="connsiteY12" fmla="*/ 1316717 h 1316717"/>
                <a:gd name="connsiteX13" fmla="*/ 282417 w 571820"/>
                <a:gd name="connsiteY13" fmla="*/ 1310367 h 1316717"/>
                <a:gd name="connsiteX14" fmla="*/ 262617 w 571820"/>
                <a:gd name="connsiteY14" fmla="*/ 1292372 h 1316717"/>
                <a:gd name="connsiteX15" fmla="*/ 0 w 571820"/>
                <a:gd name="connsiteY15" fmla="*/ 658358 h 1316717"/>
                <a:gd name="connsiteX16" fmla="*/ 262617 w 571820"/>
                <a:gd name="connsiteY16" fmla="*/ 24345 h 1316717"/>
                <a:gd name="connsiteX17" fmla="*/ 282417 w 571820"/>
                <a:gd name="connsiteY17" fmla="*/ 6349 h 1316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71820" h="1316717">
                  <a:moveTo>
                    <a:pt x="282417" y="0"/>
                  </a:moveTo>
                  <a:lnTo>
                    <a:pt x="285910" y="3175"/>
                  </a:lnTo>
                  <a:lnTo>
                    <a:pt x="287393" y="1827"/>
                  </a:lnTo>
                  <a:lnTo>
                    <a:pt x="289403" y="0"/>
                  </a:lnTo>
                  <a:lnTo>
                    <a:pt x="289403" y="6349"/>
                  </a:lnTo>
                  <a:lnTo>
                    <a:pt x="309203" y="24345"/>
                  </a:lnTo>
                  <a:cubicBezTo>
                    <a:pt x="471461" y="186603"/>
                    <a:pt x="571820" y="410761"/>
                    <a:pt x="571820" y="658359"/>
                  </a:cubicBezTo>
                  <a:cubicBezTo>
                    <a:pt x="571820" y="905956"/>
                    <a:pt x="471461" y="1130114"/>
                    <a:pt x="309203" y="1292372"/>
                  </a:cubicBezTo>
                  <a:lnTo>
                    <a:pt x="289403" y="1310368"/>
                  </a:lnTo>
                  <a:lnTo>
                    <a:pt x="289403" y="1316717"/>
                  </a:lnTo>
                  <a:lnTo>
                    <a:pt x="287393" y="1314890"/>
                  </a:lnTo>
                  <a:lnTo>
                    <a:pt x="285910" y="1313542"/>
                  </a:lnTo>
                  <a:lnTo>
                    <a:pt x="282417" y="1316717"/>
                  </a:lnTo>
                  <a:lnTo>
                    <a:pt x="282417" y="1310367"/>
                  </a:lnTo>
                  <a:lnTo>
                    <a:pt x="262617" y="1292372"/>
                  </a:lnTo>
                  <a:cubicBezTo>
                    <a:pt x="100359" y="1130113"/>
                    <a:pt x="0" y="905956"/>
                    <a:pt x="0" y="658358"/>
                  </a:cubicBezTo>
                  <a:cubicBezTo>
                    <a:pt x="0" y="410761"/>
                    <a:pt x="100359" y="186603"/>
                    <a:pt x="262617" y="24345"/>
                  </a:cubicBezTo>
                  <a:lnTo>
                    <a:pt x="282417" y="6349"/>
                  </a:lnTo>
                  <a:close/>
                </a:path>
              </a:pathLst>
            </a:custGeom>
            <a:solidFill>
              <a:schemeClr val="accent4">
                <a:alpha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62" name="Group 161">
              <a:extLst>
                <a:ext uri="{FF2B5EF4-FFF2-40B4-BE49-F238E27FC236}">
                  <a16:creationId xmlns:a16="http://schemas.microsoft.com/office/drawing/2014/main" id="{0B037EB3-1772-4BA8-A95A-E5DBDFEA32B0}"/>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rot="2700000" flipH="1">
              <a:off x="10112436" y="4359902"/>
              <a:ext cx="571820" cy="1620000"/>
              <a:chOff x="8482785" y="4330454"/>
              <a:chExt cx="571820" cy="1620000"/>
            </a:xfrm>
          </p:grpSpPr>
          <p:sp>
            <p:nvSpPr>
              <p:cNvPr id="163" name="Freeform: Shape 162">
                <a:extLst>
                  <a:ext uri="{FF2B5EF4-FFF2-40B4-BE49-F238E27FC236}">
                    <a16:creationId xmlns:a16="http://schemas.microsoft.com/office/drawing/2014/main" id="{A1F47AC1-63D0-47F3-9728-1A0A054349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482785" y="4333632"/>
                <a:ext cx="571820" cy="1311956"/>
              </a:xfrm>
              <a:custGeom>
                <a:avLst/>
                <a:gdLst>
                  <a:gd name="connsiteX0" fmla="*/ 282417 w 571820"/>
                  <a:gd name="connsiteY0" fmla="*/ 0 h 1316717"/>
                  <a:gd name="connsiteX1" fmla="*/ 285910 w 571820"/>
                  <a:gd name="connsiteY1" fmla="*/ 3175 h 1316717"/>
                  <a:gd name="connsiteX2" fmla="*/ 287393 w 571820"/>
                  <a:gd name="connsiteY2" fmla="*/ 1827 h 1316717"/>
                  <a:gd name="connsiteX3" fmla="*/ 289403 w 571820"/>
                  <a:gd name="connsiteY3" fmla="*/ 0 h 1316717"/>
                  <a:gd name="connsiteX4" fmla="*/ 289403 w 571820"/>
                  <a:gd name="connsiteY4" fmla="*/ 6349 h 1316717"/>
                  <a:gd name="connsiteX5" fmla="*/ 309203 w 571820"/>
                  <a:gd name="connsiteY5" fmla="*/ 24345 h 1316717"/>
                  <a:gd name="connsiteX6" fmla="*/ 571820 w 571820"/>
                  <a:gd name="connsiteY6" fmla="*/ 658359 h 1316717"/>
                  <a:gd name="connsiteX7" fmla="*/ 309203 w 571820"/>
                  <a:gd name="connsiteY7" fmla="*/ 1292372 h 1316717"/>
                  <a:gd name="connsiteX8" fmla="*/ 289403 w 571820"/>
                  <a:gd name="connsiteY8" fmla="*/ 1310368 h 1316717"/>
                  <a:gd name="connsiteX9" fmla="*/ 289403 w 571820"/>
                  <a:gd name="connsiteY9" fmla="*/ 1316717 h 1316717"/>
                  <a:gd name="connsiteX10" fmla="*/ 287393 w 571820"/>
                  <a:gd name="connsiteY10" fmla="*/ 1314890 h 1316717"/>
                  <a:gd name="connsiteX11" fmla="*/ 285910 w 571820"/>
                  <a:gd name="connsiteY11" fmla="*/ 1313542 h 1316717"/>
                  <a:gd name="connsiteX12" fmla="*/ 282417 w 571820"/>
                  <a:gd name="connsiteY12" fmla="*/ 1316717 h 1316717"/>
                  <a:gd name="connsiteX13" fmla="*/ 282417 w 571820"/>
                  <a:gd name="connsiteY13" fmla="*/ 1310367 h 1316717"/>
                  <a:gd name="connsiteX14" fmla="*/ 262617 w 571820"/>
                  <a:gd name="connsiteY14" fmla="*/ 1292372 h 1316717"/>
                  <a:gd name="connsiteX15" fmla="*/ 0 w 571820"/>
                  <a:gd name="connsiteY15" fmla="*/ 658358 h 1316717"/>
                  <a:gd name="connsiteX16" fmla="*/ 262617 w 571820"/>
                  <a:gd name="connsiteY16" fmla="*/ 24345 h 1316717"/>
                  <a:gd name="connsiteX17" fmla="*/ 282417 w 571820"/>
                  <a:gd name="connsiteY17" fmla="*/ 6349 h 1316717"/>
                  <a:gd name="connsiteX0" fmla="*/ 282417 w 571820"/>
                  <a:gd name="connsiteY0" fmla="*/ 6349 h 1316717"/>
                  <a:gd name="connsiteX1" fmla="*/ 285910 w 571820"/>
                  <a:gd name="connsiteY1" fmla="*/ 3175 h 1316717"/>
                  <a:gd name="connsiteX2" fmla="*/ 287393 w 571820"/>
                  <a:gd name="connsiteY2" fmla="*/ 1827 h 1316717"/>
                  <a:gd name="connsiteX3" fmla="*/ 289403 w 571820"/>
                  <a:gd name="connsiteY3" fmla="*/ 0 h 1316717"/>
                  <a:gd name="connsiteX4" fmla="*/ 289403 w 571820"/>
                  <a:gd name="connsiteY4" fmla="*/ 6349 h 1316717"/>
                  <a:gd name="connsiteX5" fmla="*/ 309203 w 571820"/>
                  <a:gd name="connsiteY5" fmla="*/ 24345 h 1316717"/>
                  <a:gd name="connsiteX6" fmla="*/ 571820 w 571820"/>
                  <a:gd name="connsiteY6" fmla="*/ 658359 h 1316717"/>
                  <a:gd name="connsiteX7" fmla="*/ 309203 w 571820"/>
                  <a:gd name="connsiteY7" fmla="*/ 1292372 h 1316717"/>
                  <a:gd name="connsiteX8" fmla="*/ 289403 w 571820"/>
                  <a:gd name="connsiteY8" fmla="*/ 1310368 h 1316717"/>
                  <a:gd name="connsiteX9" fmla="*/ 289403 w 571820"/>
                  <a:gd name="connsiteY9" fmla="*/ 1316717 h 1316717"/>
                  <a:gd name="connsiteX10" fmla="*/ 287393 w 571820"/>
                  <a:gd name="connsiteY10" fmla="*/ 1314890 h 1316717"/>
                  <a:gd name="connsiteX11" fmla="*/ 285910 w 571820"/>
                  <a:gd name="connsiteY11" fmla="*/ 1313542 h 1316717"/>
                  <a:gd name="connsiteX12" fmla="*/ 282417 w 571820"/>
                  <a:gd name="connsiteY12" fmla="*/ 1316717 h 1316717"/>
                  <a:gd name="connsiteX13" fmla="*/ 282417 w 571820"/>
                  <a:gd name="connsiteY13" fmla="*/ 1310367 h 1316717"/>
                  <a:gd name="connsiteX14" fmla="*/ 262617 w 571820"/>
                  <a:gd name="connsiteY14" fmla="*/ 1292372 h 1316717"/>
                  <a:gd name="connsiteX15" fmla="*/ 0 w 571820"/>
                  <a:gd name="connsiteY15" fmla="*/ 658358 h 1316717"/>
                  <a:gd name="connsiteX16" fmla="*/ 262617 w 571820"/>
                  <a:gd name="connsiteY16" fmla="*/ 24345 h 1316717"/>
                  <a:gd name="connsiteX17" fmla="*/ 282417 w 571820"/>
                  <a:gd name="connsiteY17" fmla="*/ 6349 h 1316717"/>
                  <a:gd name="connsiteX0" fmla="*/ 262617 w 571820"/>
                  <a:gd name="connsiteY0" fmla="*/ 24345 h 1316717"/>
                  <a:gd name="connsiteX1" fmla="*/ 285910 w 571820"/>
                  <a:gd name="connsiteY1" fmla="*/ 3175 h 1316717"/>
                  <a:gd name="connsiteX2" fmla="*/ 287393 w 571820"/>
                  <a:gd name="connsiteY2" fmla="*/ 1827 h 1316717"/>
                  <a:gd name="connsiteX3" fmla="*/ 289403 w 571820"/>
                  <a:gd name="connsiteY3" fmla="*/ 0 h 1316717"/>
                  <a:gd name="connsiteX4" fmla="*/ 289403 w 571820"/>
                  <a:gd name="connsiteY4" fmla="*/ 6349 h 1316717"/>
                  <a:gd name="connsiteX5" fmla="*/ 309203 w 571820"/>
                  <a:gd name="connsiteY5" fmla="*/ 24345 h 1316717"/>
                  <a:gd name="connsiteX6" fmla="*/ 571820 w 571820"/>
                  <a:gd name="connsiteY6" fmla="*/ 658359 h 1316717"/>
                  <a:gd name="connsiteX7" fmla="*/ 309203 w 571820"/>
                  <a:gd name="connsiteY7" fmla="*/ 1292372 h 1316717"/>
                  <a:gd name="connsiteX8" fmla="*/ 289403 w 571820"/>
                  <a:gd name="connsiteY8" fmla="*/ 1310368 h 1316717"/>
                  <a:gd name="connsiteX9" fmla="*/ 289403 w 571820"/>
                  <a:gd name="connsiteY9" fmla="*/ 1316717 h 1316717"/>
                  <a:gd name="connsiteX10" fmla="*/ 287393 w 571820"/>
                  <a:gd name="connsiteY10" fmla="*/ 1314890 h 1316717"/>
                  <a:gd name="connsiteX11" fmla="*/ 285910 w 571820"/>
                  <a:gd name="connsiteY11" fmla="*/ 1313542 h 1316717"/>
                  <a:gd name="connsiteX12" fmla="*/ 282417 w 571820"/>
                  <a:gd name="connsiteY12" fmla="*/ 1316717 h 1316717"/>
                  <a:gd name="connsiteX13" fmla="*/ 282417 w 571820"/>
                  <a:gd name="connsiteY13" fmla="*/ 1310367 h 1316717"/>
                  <a:gd name="connsiteX14" fmla="*/ 262617 w 571820"/>
                  <a:gd name="connsiteY14" fmla="*/ 1292372 h 1316717"/>
                  <a:gd name="connsiteX15" fmla="*/ 0 w 571820"/>
                  <a:gd name="connsiteY15" fmla="*/ 658358 h 1316717"/>
                  <a:gd name="connsiteX16" fmla="*/ 262617 w 571820"/>
                  <a:gd name="connsiteY16" fmla="*/ 24345 h 1316717"/>
                  <a:gd name="connsiteX0" fmla="*/ 262617 w 571820"/>
                  <a:gd name="connsiteY0" fmla="*/ 24345 h 1316717"/>
                  <a:gd name="connsiteX1" fmla="*/ 285910 w 571820"/>
                  <a:gd name="connsiteY1" fmla="*/ 3175 h 1316717"/>
                  <a:gd name="connsiteX2" fmla="*/ 287393 w 571820"/>
                  <a:gd name="connsiteY2" fmla="*/ 1827 h 1316717"/>
                  <a:gd name="connsiteX3" fmla="*/ 289403 w 571820"/>
                  <a:gd name="connsiteY3" fmla="*/ 0 h 1316717"/>
                  <a:gd name="connsiteX4" fmla="*/ 309203 w 571820"/>
                  <a:gd name="connsiteY4" fmla="*/ 24345 h 1316717"/>
                  <a:gd name="connsiteX5" fmla="*/ 571820 w 571820"/>
                  <a:gd name="connsiteY5" fmla="*/ 658359 h 1316717"/>
                  <a:gd name="connsiteX6" fmla="*/ 309203 w 571820"/>
                  <a:gd name="connsiteY6" fmla="*/ 1292372 h 1316717"/>
                  <a:gd name="connsiteX7" fmla="*/ 289403 w 571820"/>
                  <a:gd name="connsiteY7" fmla="*/ 1310368 h 1316717"/>
                  <a:gd name="connsiteX8" fmla="*/ 289403 w 571820"/>
                  <a:gd name="connsiteY8" fmla="*/ 1316717 h 1316717"/>
                  <a:gd name="connsiteX9" fmla="*/ 287393 w 571820"/>
                  <a:gd name="connsiteY9" fmla="*/ 1314890 h 1316717"/>
                  <a:gd name="connsiteX10" fmla="*/ 285910 w 571820"/>
                  <a:gd name="connsiteY10" fmla="*/ 1313542 h 1316717"/>
                  <a:gd name="connsiteX11" fmla="*/ 282417 w 571820"/>
                  <a:gd name="connsiteY11" fmla="*/ 1316717 h 1316717"/>
                  <a:gd name="connsiteX12" fmla="*/ 282417 w 571820"/>
                  <a:gd name="connsiteY12" fmla="*/ 1310367 h 1316717"/>
                  <a:gd name="connsiteX13" fmla="*/ 262617 w 571820"/>
                  <a:gd name="connsiteY13" fmla="*/ 1292372 h 1316717"/>
                  <a:gd name="connsiteX14" fmla="*/ 0 w 571820"/>
                  <a:gd name="connsiteY14" fmla="*/ 658358 h 1316717"/>
                  <a:gd name="connsiteX15" fmla="*/ 262617 w 571820"/>
                  <a:gd name="connsiteY15" fmla="*/ 24345 h 1316717"/>
                  <a:gd name="connsiteX0" fmla="*/ 262617 w 571820"/>
                  <a:gd name="connsiteY0" fmla="*/ 22518 h 1314890"/>
                  <a:gd name="connsiteX1" fmla="*/ 285910 w 571820"/>
                  <a:gd name="connsiteY1" fmla="*/ 1348 h 1314890"/>
                  <a:gd name="connsiteX2" fmla="*/ 287393 w 571820"/>
                  <a:gd name="connsiteY2" fmla="*/ 0 h 1314890"/>
                  <a:gd name="connsiteX3" fmla="*/ 309203 w 571820"/>
                  <a:gd name="connsiteY3" fmla="*/ 22518 h 1314890"/>
                  <a:gd name="connsiteX4" fmla="*/ 571820 w 571820"/>
                  <a:gd name="connsiteY4" fmla="*/ 656532 h 1314890"/>
                  <a:gd name="connsiteX5" fmla="*/ 309203 w 571820"/>
                  <a:gd name="connsiteY5" fmla="*/ 1290545 h 1314890"/>
                  <a:gd name="connsiteX6" fmla="*/ 289403 w 571820"/>
                  <a:gd name="connsiteY6" fmla="*/ 1308541 h 1314890"/>
                  <a:gd name="connsiteX7" fmla="*/ 289403 w 571820"/>
                  <a:gd name="connsiteY7" fmla="*/ 1314890 h 1314890"/>
                  <a:gd name="connsiteX8" fmla="*/ 287393 w 571820"/>
                  <a:gd name="connsiteY8" fmla="*/ 1313063 h 1314890"/>
                  <a:gd name="connsiteX9" fmla="*/ 285910 w 571820"/>
                  <a:gd name="connsiteY9" fmla="*/ 1311715 h 1314890"/>
                  <a:gd name="connsiteX10" fmla="*/ 282417 w 571820"/>
                  <a:gd name="connsiteY10" fmla="*/ 1314890 h 1314890"/>
                  <a:gd name="connsiteX11" fmla="*/ 282417 w 571820"/>
                  <a:gd name="connsiteY11" fmla="*/ 1308540 h 1314890"/>
                  <a:gd name="connsiteX12" fmla="*/ 262617 w 571820"/>
                  <a:gd name="connsiteY12" fmla="*/ 1290545 h 1314890"/>
                  <a:gd name="connsiteX13" fmla="*/ 0 w 571820"/>
                  <a:gd name="connsiteY13" fmla="*/ 656531 h 1314890"/>
                  <a:gd name="connsiteX14" fmla="*/ 262617 w 571820"/>
                  <a:gd name="connsiteY14" fmla="*/ 22518 h 1314890"/>
                  <a:gd name="connsiteX0" fmla="*/ 262617 w 571820"/>
                  <a:gd name="connsiteY0" fmla="*/ 21170 h 1313542"/>
                  <a:gd name="connsiteX1" fmla="*/ 285910 w 571820"/>
                  <a:gd name="connsiteY1" fmla="*/ 0 h 1313542"/>
                  <a:gd name="connsiteX2" fmla="*/ 309203 w 571820"/>
                  <a:gd name="connsiteY2" fmla="*/ 21170 h 1313542"/>
                  <a:gd name="connsiteX3" fmla="*/ 571820 w 571820"/>
                  <a:gd name="connsiteY3" fmla="*/ 655184 h 1313542"/>
                  <a:gd name="connsiteX4" fmla="*/ 309203 w 571820"/>
                  <a:gd name="connsiteY4" fmla="*/ 1289197 h 1313542"/>
                  <a:gd name="connsiteX5" fmla="*/ 289403 w 571820"/>
                  <a:gd name="connsiteY5" fmla="*/ 1307193 h 1313542"/>
                  <a:gd name="connsiteX6" fmla="*/ 289403 w 571820"/>
                  <a:gd name="connsiteY6" fmla="*/ 1313542 h 1313542"/>
                  <a:gd name="connsiteX7" fmla="*/ 287393 w 571820"/>
                  <a:gd name="connsiteY7" fmla="*/ 1311715 h 1313542"/>
                  <a:gd name="connsiteX8" fmla="*/ 285910 w 571820"/>
                  <a:gd name="connsiteY8" fmla="*/ 1310367 h 1313542"/>
                  <a:gd name="connsiteX9" fmla="*/ 282417 w 571820"/>
                  <a:gd name="connsiteY9" fmla="*/ 1313542 h 1313542"/>
                  <a:gd name="connsiteX10" fmla="*/ 282417 w 571820"/>
                  <a:gd name="connsiteY10" fmla="*/ 1307192 h 1313542"/>
                  <a:gd name="connsiteX11" fmla="*/ 262617 w 571820"/>
                  <a:gd name="connsiteY11" fmla="*/ 1289197 h 1313542"/>
                  <a:gd name="connsiteX12" fmla="*/ 0 w 571820"/>
                  <a:gd name="connsiteY12" fmla="*/ 655183 h 1313542"/>
                  <a:gd name="connsiteX13" fmla="*/ 262617 w 571820"/>
                  <a:gd name="connsiteY13" fmla="*/ 21170 h 1313542"/>
                  <a:gd name="connsiteX0" fmla="*/ 262617 w 571820"/>
                  <a:gd name="connsiteY0" fmla="*/ 21170 h 1313542"/>
                  <a:gd name="connsiteX1" fmla="*/ 285910 w 571820"/>
                  <a:gd name="connsiteY1" fmla="*/ 0 h 1313542"/>
                  <a:gd name="connsiteX2" fmla="*/ 309203 w 571820"/>
                  <a:gd name="connsiteY2" fmla="*/ 21170 h 1313542"/>
                  <a:gd name="connsiteX3" fmla="*/ 571820 w 571820"/>
                  <a:gd name="connsiteY3" fmla="*/ 655184 h 1313542"/>
                  <a:gd name="connsiteX4" fmla="*/ 309203 w 571820"/>
                  <a:gd name="connsiteY4" fmla="*/ 1289197 h 1313542"/>
                  <a:gd name="connsiteX5" fmla="*/ 289403 w 571820"/>
                  <a:gd name="connsiteY5" fmla="*/ 1307193 h 1313542"/>
                  <a:gd name="connsiteX6" fmla="*/ 289403 w 571820"/>
                  <a:gd name="connsiteY6" fmla="*/ 1313542 h 1313542"/>
                  <a:gd name="connsiteX7" fmla="*/ 287393 w 571820"/>
                  <a:gd name="connsiteY7" fmla="*/ 1311715 h 1313542"/>
                  <a:gd name="connsiteX8" fmla="*/ 285910 w 571820"/>
                  <a:gd name="connsiteY8" fmla="*/ 1310367 h 1313542"/>
                  <a:gd name="connsiteX9" fmla="*/ 282417 w 571820"/>
                  <a:gd name="connsiteY9" fmla="*/ 1313542 h 1313542"/>
                  <a:gd name="connsiteX10" fmla="*/ 262617 w 571820"/>
                  <a:gd name="connsiteY10" fmla="*/ 1289197 h 1313542"/>
                  <a:gd name="connsiteX11" fmla="*/ 0 w 571820"/>
                  <a:gd name="connsiteY11" fmla="*/ 655183 h 1313542"/>
                  <a:gd name="connsiteX12" fmla="*/ 262617 w 571820"/>
                  <a:gd name="connsiteY12" fmla="*/ 21170 h 1313542"/>
                  <a:gd name="connsiteX0" fmla="*/ 262617 w 571820"/>
                  <a:gd name="connsiteY0" fmla="*/ 21170 h 1313542"/>
                  <a:gd name="connsiteX1" fmla="*/ 285910 w 571820"/>
                  <a:gd name="connsiteY1" fmla="*/ 0 h 1313542"/>
                  <a:gd name="connsiteX2" fmla="*/ 309203 w 571820"/>
                  <a:gd name="connsiteY2" fmla="*/ 21170 h 1313542"/>
                  <a:gd name="connsiteX3" fmla="*/ 571820 w 571820"/>
                  <a:gd name="connsiteY3" fmla="*/ 655184 h 1313542"/>
                  <a:gd name="connsiteX4" fmla="*/ 309203 w 571820"/>
                  <a:gd name="connsiteY4" fmla="*/ 1289197 h 1313542"/>
                  <a:gd name="connsiteX5" fmla="*/ 289403 w 571820"/>
                  <a:gd name="connsiteY5" fmla="*/ 1307193 h 1313542"/>
                  <a:gd name="connsiteX6" fmla="*/ 289403 w 571820"/>
                  <a:gd name="connsiteY6" fmla="*/ 1313542 h 1313542"/>
                  <a:gd name="connsiteX7" fmla="*/ 287393 w 571820"/>
                  <a:gd name="connsiteY7" fmla="*/ 1311715 h 1313542"/>
                  <a:gd name="connsiteX8" fmla="*/ 285910 w 571820"/>
                  <a:gd name="connsiteY8" fmla="*/ 1310367 h 1313542"/>
                  <a:gd name="connsiteX9" fmla="*/ 262617 w 571820"/>
                  <a:gd name="connsiteY9" fmla="*/ 1289197 h 1313542"/>
                  <a:gd name="connsiteX10" fmla="*/ 0 w 571820"/>
                  <a:gd name="connsiteY10" fmla="*/ 655183 h 1313542"/>
                  <a:gd name="connsiteX11" fmla="*/ 262617 w 571820"/>
                  <a:gd name="connsiteY11" fmla="*/ 21170 h 1313542"/>
                  <a:gd name="connsiteX0" fmla="*/ 262617 w 571820"/>
                  <a:gd name="connsiteY0" fmla="*/ 21170 h 1313542"/>
                  <a:gd name="connsiteX1" fmla="*/ 285910 w 571820"/>
                  <a:gd name="connsiteY1" fmla="*/ 0 h 1313542"/>
                  <a:gd name="connsiteX2" fmla="*/ 309203 w 571820"/>
                  <a:gd name="connsiteY2" fmla="*/ 21170 h 1313542"/>
                  <a:gd name="connsiteX3" fmla="*/ 571820 w 571820"/>
                  <a:gd name="connsiteY3" fmla="*/ 655184 h 1313542"/>
                  <a:gd name="connsiteX4" fmla="*/ 309203 w 571820"/>
                  <a:gd name="connsiteY4" fmla="*/ 1289197 h 1313542"/>
                  <a:gd name="connsiteX5" fmla="*/ 289403 w 571820"/>
                  <a:gd name="connsiteY5" fmla="*/ 1307193 h 1313542"/>
                  <a:gd name="connsiteX6" fmla="*/ 289403 w 571820"/>
                  <a:gd name="connsiteY6" fmla="*/ 1313542 h 1313542"/>
                  <a:gd name="connsiteX7" fmla="*/ 287393 w 571820"/>
                  <a:gd name="connsiteY7" fmla="*/ 1311715 h 1313542"/>
                  <a:gd name="connsiteX8" fmla="*/ 262617 w 571820"/>
                  <a:gd name="connsiteY8" fmla="*/ 1289197 h 1313542"/>
                  <a:gd name="connsiteX9" fmla="*/ 0 w 571820"/>
                  <a:gd name="connsiteY9" fmla="*/ 655183 h 1313542"/>
                  <a:gd name="connsiteX10" fmla="*/ 262617 w 571820"/>
                  <a:gd name="connsiteY10" fmla="*/ 21170 h 1313542"/>
                  <a:gd name="connsiteX0" fmla="*/ 262617 w 571820"/>
                  <a:gd name="connsiteY0" fmla="*/ 21170 h 1313542"/>
                  <a:gd name="connsiteX1" fmla="*/ 285910 w 571820"/>
                  <a:gd name="connsiteY1" fmla="*/ 0 h 1313542"/>
                  <a:gd name="connsiteX2" fmla="*/ 309203 w 571820"/>
                  <a:gd name="connsiteY2" fmla="*/ 21170 h 1313542"/>
                  <a:gd name="connsiteX3" fmla="*/ 571820 w 571820"/>
                  <a:gd name="connsiteY3" fmla="*/ 655184 h 1313542"/>
                  <a:gd name="connsiteX4" fmla="*/ 309203 w 571820"/>
                  <a:gd name="connsiteY4" fmla="*/ 1289197 h 1313542"/>
                  <a:gd name="connsiteX5" fmla="*/ 289403 w 571820"/>
                  <a:gd name="connsiteY5" fmla="*/ 1307193 h 1313542"/>
                  <a:gd name="connsiteX6" fmla="*/ 289403 w 571820"/>
                  <a:gd name="connsiteY6" fmla="*/ 1313542 h 1313542"/>
                  <a:gd name="connsiteX7" fmla="*/ 262617 w 571820"/>
                  <a:gd name="connsiteY7" fmla="*/ 1289197 h 1313542"/>
                  <a:gd name="connsiteX8" fmla="*/ 0 w 571820"/>
                  <a:gd name="connsiteY8" fmla="*/ 655183 h 1313542"/>
                  <a:gd name="connsiteX9" fmla="*/ 262617 w 571820"/>
                  <a:gd name="connsiteY9" fmla="*/ 21170 h 1313542"/>
                  <a:gd name="connsiteX0" fmla="*/ 262617 w 571820"/>
                  <a:gd name="connsiteY0" fmla="*/ 21170 h 1364739"/>
                  <a:gd name="connsiteX1" fmla="*/ 285910 w 571820"/>
                  <a:gd name="connsiteY1" fmla="*/ 0 h 1364739"/>
                  <a:gd name="connsiteX2" fmla="*/ 309203 w 571820"/>
                  <a:gd name="connsiteY2" fmla="*/ 21170 h 1364739"/>
                  <a:gd name="connsiteX3" fmla="*/ 571820 w 571820"/>
                  <a:gd name="connsiteY3" fmla="*/ 655184 h 1364739"/>
                  <a:gd name="connsiteX4" fmla="*/ 309203 w 571820"/>
                  <a:gd name="connsiteY4" fmla="*/ 1289197 h 1364739"/>
                  <a:gd name="connsiteX5" fmla="*/ 289403 w 571820"/>
                  <a:gd name="connsiteY5" fmla="*/ 1307193 h 1364739"/>
                  <a:gd name="connsiteX6" fmla="*/ 177485 w 571820"/>
                  <a:gd name="connsiteY6" fmla="*/ 1364739 h 1364739"/>
                  <a:gd name="connsiteX7" fmla="*/ 262617 w 571820"/>
                  <a:gd name="connsiteY7" fmla="*/ 1289197 h 1364739"/>
                  <a:gd name="connsiteX8" fmla="*/ 0 w 571820"/>
                  <a:gd name="connsiteY8" fmla="*/ 655183 h 1364739"/>
                  <a:gd name="connsiteX9" fmla="*/ 262617 w 571820"/>
                  <a:gd name="connsiteY9" fmla="*/ 21170 h 1364739"/>
                  <a:gd name="connsiteX0" fmla="*/ 262617 w 571820"/>
                  <a:gd name="connsiteY0" fmla="*/ 21170 h 1364739"/>
                  <a:gd name="connsiteX1" fmla="*/ 285910 w 571820"/>
                  <a:gd name="connsiteY1" fmla="*/ 0 h 1364739"/>
                  <a:gd name="connsiteX2" fmla="*/ 309203 w 571820"/>
                  <a:gd name="connsiteY2" fmla="*/ 21170 h 1364739"/>
                  <a:gd name="connsiteX3" fmla="*/ 571820 w 571820"/>
                  <a:gd name="connsiteY3" fmla="*/ 655184 h 1364739"/>
                  <a:gd name="connsiteX4" fmla="*/ 309203 w 571820"/>
                  <a:gd name="connsiteY4" fmla="*/ 1289197 h 1364739"/>
                  <a:gd name="connsiteX5" fmla="*/ 285832 w 571820"/>
                  <a:gd name="connsiteY5" fmla="*/ 1311956 h 1364739"/>
                  <a:gd name="connsiteX6" fmla="*/ 177485 w 571820"/>
                  <a:gd name="connsiteY6" fmla="*/ 1364739 h 1364739"/>
                  <a:gd name="connsiteX7" fmla="*/ 262617 w 571820"/>
                  <a:gd name="connsiteY7" fmla="*/ 1289197 h 1364739"/>
                  <a:gd name="connsiteX8" fmla="*/ 0 w 571820"/>
                  <a:gd name="connsiteY8" fmla="*/ 655183 h 1364739"/>
                  <a:gd name="connsiteX9" fmla="*/ 262617 w 571820"/>
                  <a:gd name="connsiteY9" fmla="*/ 21170 h 1364739"/>
                  <a:gd name="connsiteX0" fmla="*/ 262617 w 571820"/>
                  <a:gd name="connsiteY0" fmla="*/ 21170 h 1311956"/>
                  <a:gd name="connsiteX1" fmla="*/ 285910 w 571820"/>
                  <a:gd name="connsiteY1" fmla="*/ 0 h 1311956"/>
                  <a:gd name="connsiteX2" fmla="*/ 309203 w 571820"/>
                  <a:gd name="connsiteY2" fmla="*/ 21170 h 1311956"/>
                  <a:gd name="connsiteX3" fmla="*/ 571820 w 571820"/>
                  <a:gd name="connsiteY3" fmla="*/ 655184 h 1311956"/>
                  <a:gd name="connsiteX4" fmla="*/ 309203 w 571820"/>
                  <a:gd name="connsiteY4" fmla="*/ 1289197 h 1311956"/>
                  <a:gd name="connsiteX5" fmla="*/ 285832 w 571820"/>
                  <a:gd name="connsiteY5" fmla="*/ 1311956 h 1311956"/>
                  <a:gd name="connsiteX6" fmla="*/ 262617 w 571820"/>
                  <a:gd name="connsiteY6" fmla="*/ 1289197 h 1311956"/>
                  <a:gd name="connsiteX7" fmla="*/ 0 w 571820"/>
                  <a:gd name="connsiteY7" fmla="*/ 655183 h 1311956"/>
                  <a:gd name="connsiteX8" fmla="*/ 262617 w 571820"/>
                  <a:gd name="connsiteY8" fmla="*/ 21170 h 1311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1820" h="1311956">
                    <a:moveTo>
                      <a:pt x="262617" y="21170"/>
                    </a:moveTo>
                    <a:lnTo>
                      <a:pt x="285910" y="0"/>
                    </a:lnTo>
                    <a:lnTo>
                      <a:pt x="309203" y="21170"/>
                    </a:lnTo>
                    <a:cubicBezTo>
                      <a:pt x="471461" y="183428"/>
                      <a:pt x="571820" y="407586"/>
                      <a:pt x="571820" y="655184"/>
                    </a:cubicBezTo>
                    <a:cubicBezTo>
                      <a:pt x="571820" y="902781"/>
                      <a:pt x="471461" y="1126939"/>
                      <a:pt x="309203" y="1289197"/>
                    </a:cubicBezTo>
                    <a:lnTo>
                      <a:pt x="285832" y="1311956"/>
                    </a:lnTo>
                    <a:lnTo>
                      <a:pt x="262617" y="1289197"/>
                    </a:lnTo>
                    <a:cubicBezTo>
                      <a:pt x="100359" y="1126938"/>
                      <a:pt x="0" y="902781"/>
                      <a:pt x="0" y="655183"/>
                    </a:cubicBezTo>
                    <a:cubicBezTo>
                      <a:pt x="0" y="407586"/>
                      <a:pt x="100359" y="183428"/>
                      <a:pt x="262617" y="21170"/>
                    </a:cubicBezTo>
                    <a:close/>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cxnSp>
            <p:nvCxnSpPr>
              <p:cNvPr id="164" name="Straight Connector 163">
                <a:extLst>
                  <a:ext uri="{FF2B5EF4-FFF2-40B4-BE49-F238E27FC236}">
                    <a16:creationId xmlns:a16="http://schemas.microsoft.com/office/drawing/2014/main" id="{803A57D6-0C36-4560-A08A-16768551EF6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8768695" y="4330454"/>
                <a:ext cx="0" cy="1620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sp useBgFill="1">
        <p:nvSpPr>
          <p:cNvPr id="166" name="Rectangle 165">
            <a:extLst>
              <a:ext uri="{FF2B5EF4-FFF2-40B4-BE49-F238E27FC236}">
                <a16:creationId xmlns:a16="http://schemas.microsoft.com/office/drawing/2014/main" id="{CA5B2A81-2C8E-4963-AFD4-E539D168B4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8FF0C03-6EAB-8349-8A9A-29DE8C80B79A}"/>
              </a:ext>
            </a:extLst>
          </p:cNvPr>
          <p:cNvSpPr>
            <a:spLocks noGrp="1"/>
          </p:cNvSpPr>
          <p:nvPr>
            <p:ph type="title"/>
          </p:nvPr>
        </p:nvSpPr>
        <p:spPr>
          <a:xfrm>
            <a:off x="4983900" y="1079500"/>
            <a:ext cx="6119131" cy="2138400"/>
          </a:xfrm>
        </p:spPr>
        <p:txBody>
          <a:bodyPr vert="horz" lIns="0" tIns="0" rIns="0" bIns="0" rtlCol="0" anchor="b" anchorCtr="0">
            <a:normAutofit/>
          </a:bodyPr>
          <a:lstStyle/>
          <a:p>
            <a:pPr algn="ctr"/>
            <a:r>
              <a:rPr lang="en-US" dirty="0"/>
              <a:t>Slave Narratives  authorship and audience </a:t>
            </a:r>
          </a:p>
        </p:txBody>
      </p:sp>
      <p:sp>
        <p:nvSpPr>
          <p:cNvPr id="89" name="Content Placeholder 77">
            <a:extLst>
              <a:ext uri="{FF2B5EF4-FFF2-40B4-BE49-F238E27FC236}">
                <a16:creationId xmlns:a16="http://schemas.microsoft.com/office/drawing/2014/main" id="{09C35B22-7AEE-9003-5EA3-E1AF9992BC94}"/>
              </a:ext>
            </a:extLst>
          </p:cNvPr>
          <p:cNvSpPr>
            <a:spLocks noGrp="1"/>
          </p:cNvSpPr>
          <p:nvPr>
            <p:ph idx="1"/>
          </p:nvPr>
        </p:nvSpPr>
        <p:spPr>
          <a:xfrm>
            <a:off x="4514850" y="4113213"/>
            <a:ext cx="6591301" cy="1655762"/>
          </a:xfrm>
        </p:spPr>
        <p:txBody>
          <a:bodyPr vert="horz" lIns="0" tIns="0" rIns="0" bIns="0" rtlCol="0" anchor="t" anchorCtr="0">
            <a:noAutofit/>
          </a:bodyPr>
          <a:lstStyle/>
          <a:p>
            <a:pPr marL="0" indent="0" algn="ctr">
              <a:buNone/>
            </a:pPr>
            <a:r>
              <a:rPr lang="en-US" sz="2400" b="1" dirty="0"/>
              <a:t> The image to the left is the title page of Harriet Jacobs’s narrative.  The page can tell us a lot about how the work is advertised and how American society during the antebellum period thought about Black authorship…. </a:t>
            </a:r>
          </a:p>
        </p:txBody>
      </p:sp>
      <p:pic>
        <p:nvPicPr>
          <p:cNvPr id="5" name="Content Placeholder 4" descr="A close-up of a book&#10;&#10;Description automatically generated with medium confidence">
            <a:extLst>
              <a:ext uri="{FF2B5EF4-FFF2-40B4-BE49-F238E27FC236}">
                <a16:creationId xmlns:a16="http://schemas.microsoft.com/office/drawing/2014/main" id="{3BAB8432-D5FA-A244-A1BD-FF1069A35BE7}"/>
              </a:ext>
            </a:extLst>
          </p:cNvPr>
          <p:cNvPicPr>
            <a:picLocks noChangeAspect="1"/>
          </p:cNvPicPr>
          <p:nvPr/>
        </p:nvPicPr>
        <p:blipFill rotWithShape="1">
          <a:blip r:embed="rId2"/>
          <a:srcRect r="2" b="2828"/>
          <a:stretch/>
        </p:blipFill>
        <p:spPr>
          <a:xfrm>
            <a:off x="20" y="10"/>
            <a:ext cx="3863955" cy="6857989"/>
          </a:xfrm>
          <a:prstGeom prst="rect">
            <a:avLst/>
          </a:prstGeom>
        </p:spPr>
      </p:pic>
      <p:cxnSp>
        <p:nvCxnSpPr>
          <p:cNvPr id="168" name="Straight Connector 167">
            <a:extLst>
              <a:ext uri="{FF2B5EF4-FFF2-40B4-BE49-F238E27FC236}">
                <a16:creationId xmlns:a16="http://schemas.microsoft.com/office/drawing/2014/main" id="{9E7C23BC-DAA6-40E1-8166-B8C4439D143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773465" y="3690871"/>
            <a:ext cx="54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70071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8E2C97-B901-3444-B588-77FAF34245CF}"/>
              </a:ext>
            </a:extLst>
          </p:cNvPr>
          <p:cNvSpPr>
            <a:spLocks noGrp="1"/>
          </p:cNvSpPr>
          <p:nvPr>
            <p:ph type="ctrTitle"/>
          </p:nvPr>
        </p:nvSpPr>
        <p:spPr>
          <a:xfrm>
            <a:off x="3877653" y="2384907"/>
            <a:ext cx="4456328" cy="2138400"/>
          </a:xfrm>
        </p:spPr>
        <p:txBody>
          <a:bodyPr>
            <a:normAutofit/>
          </a:bodyPr>
          <a:lstStyle/>
          <a:p>
            <a:r>
              <a:rPr lang="en-US" dirty="0">
                <a:latin typeface="Arial Rounded MT Bold" panose="020F0704030504030204" pitchFamily="34" charset="77"/>
              </a:rPr>
              <a:t>How might the following Passage impact Northerners?</a:t>
            </a:r>
            <a:endParaRPr lang="en-US" dirty="0"/>
          </a:p>
        </p:txBody>
      </p:sp>
    </p:spTree>
    <p:extLst>
      <p:ext uri="{BB962C8B-B14F-4D97-AF65-F5344CB8AC3E}">
        <p14:creationId xmlns:p14="http://schemas.microsoft.com/office/powerpoint/2010/main" val="3976616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0E09D6-E8EC-3246-A59F-0D006B8B09F1}"/>
              </a:ext>
            </a:extLst>
          </p:cNvPr>
          <p:cNvSpPr>
            <a:spLocks noGrp="1"/>
          </p:cNvSpPr>
          <p:nvPr>
            <p:ph type="title"/>
          </p:nvPr>
        </p:nvSpPr>
        <p:spPr/>
        <p:txBody>
          <a:bodyPr>
            <a:normAutofit fontScale="90000"/>
          </a:bodyPr>
          <a:lstStyle/>
          <a:p>
            <a:r>
              <a:rPr lang="en-US" dirty="0">
                <a:latin typeface="Arial Rounded MT Bold" panose="020F0704030504030204" pitchFamily="34" charset="77"/>
              </a:rPr>
              <a:t>VII. What Slaves Are Taught to think of the North</a:t>
            </a:r>
          </a:p>
        </p:txBody>
      </p:sp>
      <p:sp>
        <p:nvSpPr>
          <p:cNvPr id="3" name="Content Placeholder 2">
            <a:extLst>
              <a:ext uri="{FF2B5EF4-FFF2-40B4-BE49-F238E27FC236}">
                <a16:creationId xmlns:a16="http://schemas.microsoft.com/office/drawing/2014/main" id="{FC3D7251-FC02-0A41-989A-0A1214867CA9}"/>
              </a:ext>
            </a:extLst>
          </p:cNvPr>
          <p:cNvSpPr>
            <a:spLocks noGrp="1"/>
          </p:cNvSpPr>
          <p:nvPr>
            <p:ph idx="1"/>
          </p:nvPr>
        </p:nvSpPr>
        <p:spPr>
          <a:xfrm>
            <a:off x="771525" y="1790700"/>
            <a:ext cx="10601325" cy="4495800"/>
          </a:xfrm>
        </p:spPr>
        <p:txBody>
          <a:bodyPr>
            <a:normAutofit lnSpcReduction="10000"/>
          </a:bodyPr>
          <a:lstStyle/>
          <a:p>
            <a:pPr marL="0" indent="0" algn="just">
              <a:buNone/>
            </a:pPr>
            <a:r>
              <a:rPr lang="en-US" sz="2800" b="0" i="0" u="none" strike="noStrike" dirty="0">
                <a:solidFill>
                  <a:schemeClr val="tx1"/>
                </a:solidFill>
                <a:effectLst/>
                <a:latin typeface="Arial Rounded MT Bold" panose="020F0704030504030204" pitchFamily="34" charset="77"/>
              </a:rPr>
              <a:t>“A slaveholder once told me that he had seen a runaway friend of mine in New York, and that she besought him to take her back to her master, for she was literally dying of starvation; that many days she had only one cold potato to eat, and at other times could get nothing at all. He said he refused to take her, because he knew her master would not thank him for bringing such a miserable wretch to his house. He ended by saying to me, “This is the punishment she brought on herself for running away from a kind master.”</a:t>
            </a:r>
          </a:p>
          <a:p>
            <a:endParaRPr lang="en-US" sz="2400" dirty="0">
              <a:latin typeface="Arial Rounded MT Bold" panose="020F0704030504030204" pitchFamily="34" charset="77"/>
            </a:endParaRPr>
          </a:p>
        </p:txBody>
      </p:sp>
    </p:spTree>
    <p:extLst>
      <p:ext uri="{BB962C8B-B14F-4D97-AF65-F5344CB8AC3E}">
        <p14:creationId xmlns:p14="http://schemas.microsoft.com/office/powerpoint/2010/main" val="7636855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9CB788-65A1-8D43-AD62-2BF924C75434}"/>
              </a:ext>
            </a:extLst>
          </p:cNvPr>
          <p:cNvSpPr>
            <a:spLocks noGrp="1"/>
          </p:cNvSpPr>
          <p:nvPr>
            <p:ph type="title"/>
          </p:nvPr>
        </p:nvSpPr>
        <p:spPr/>
        <p:txBody>
          <a:bodyPr>
            <a:normAutofit fontScale="90000"/>
          </a:bodyPr>
          <a:lstStyle/>
          <a:p>
            <a:r>
              <a:rPr lang="en-US" dirty="0">
                <a:latin typeface="Arial Rounded MT Bold" panose="020F0704030504030204" pitchFamily="34" charset="77"/>
              </a:rPr>
              <a:t>VII. What Slaves Are Taught to think of the North</a:t>
            </a:r>
            <a:endParaRPr lang="en-US" dirty="0"/>
          </a:p>
        </p:txBody>
      </p:sp>
      <p:sp>
        <p:nvSpPr>
          <p:cNvPr id="3" name="Content Placeholder 2">
            <a:extLst>
              <a:ext uri="{FF2B5EF4-FFF2-40B4-BE49-F238E27FC236}">
                <a16:creationId xmlns:a16="http://schemas.microsoft.com/office/drawing/2014/main" id="{83591871-6D38-5A40-9F65-7D679AAC51A6}"/>
              </a:ext>
            </a:extLst>
          </p:cNvPr>
          <p:cNvSpPr>
            <a:spLocks noGrp="1"/>
          </p:cNvSpPr>
          <p:nvPr>
            <p:ph idx="1"/>
          </p:nvPr>
        </p:nvSpPr>
        <p:spPr>
          <a:xfrm>
            <a:off x="471488" y="1790700"/>
            <a:ext cx="11244262" cy="4681538"/>
          </a:xfrm>
        </p:spPr>
        <p:txBody>
          <a:bodyPr>
            <a:noAutofit/>
          </a:bodyPr>
          <a:lstStyle/>
          <a:p>
            <a:pPr marL="0" indent="0">
              <a:buNone/>
            </a:pPr>
            <a:r>
              <a:rPr lang="en-US" sz="2800" b="0" i="0" u="none" strike="noStrike" dirty="0">
                <a:solidFill>
                  <a:schemeClr val="tx1"/>
                </a:solidFill>
                <a:effectLst/>
                <a:latin typeface="Arial Rounded MT Bold" panose="020F0704030504030204" pitchFamily="34" charset="77"/>
              </a:rPr>
              <a:t>“This whole story was false. I afterwards staid with that friend in New York, and found her in comfortable circumstances. She had never thought of such a thing as wishing to go back to slavery. Many of the slaves believe such stories, and think it is not worth while to exchange slavery for such a hard kind of freedom. It is difficult to persuade such that freedom could make them useful men, and enable them to protect their wives and children.”</a:t>
            </a:r>
            <a:endParaRPr lang="en-US" sz="2800" dirty="0"/>
          </a:p>
        </p:txBody>
      </p:sp>
    </p:spTree>
    <p:extLst>
      <p:ext uri="{BB962C8B-B14F-4D97-AF65-F5344CB8AC3E}">
        <p14:creationId xmlns:p14="http://schemas.microsoft.com/office/powerpoint/2010/main" val="31745999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A5B2A81-2C8E-4963-AFD4-E539D168B4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B8E2C97-B901-3444-B588-77FAF34245CF}"/>
              </a:ext>
            </a:extLst>
          </p:cNvPr>
          <p:cNvSpPr>
            <a:spLocks noGrp="1"/>
          </p:cNvSpPr>
          <p:nvPr>
            <p:ph type="ctrTitle"/>
          </p:nvPr>
        </p:nvSpPr>
        <p:spPr>
          <a:xfrm>
            <a:off x="3877653" y="2384907"/>
            <a:ext cx="4456328" cy="2138400"/>
          </a:xfrm>
        </p:spPr>
        <p:txBody>
          <a:bodyPr>
            <a:normAutofit/>
          </a:bodyPr>
          <a:lstStyle/>
          <a:p>
            <a:r>
              <a:rPr lang="en-US" dirty="0">
                <a:latin typeface="Arial Rounded MT Bold" panose="020F0704030504030204" pitchFamily="34" charset="77"/>
              </a:rPr>
              <a:t>How might these Passage impact Northerners?</a:t>
            </a:r>
            <a:endParaRPr lang="en-US" dirty="0"/>
          </a:p>
        </p:txBody>
      </p:sp>
      <p:sp>
        <p:nvSpPr>
          <p:cNvPr id="10" name="Freeform: Shape 9">
            <a:extLst>
              <a:ext uri="{FF2B5EF4-FFF2-40B4-BE49-F238E27FC236}">
                <a16:creationId xmlns:a16="http://schemas.microsoft.com/office/drawing/2014/main" id="{7C81EAC2-A219-4AF7-884B-B9292FF9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flipH="1" flipV="1">
            <a:off x="1058433" y="184491"/>
            <a:ext cx="2287608" cy="3232926"/>
          </a:xfrm>
          <a:custGeom>
            <a:avLst/>
            <a:gdLst>
              <a:gd name="connsiteX0" fmla="*/ 1143804 w 2287608"/>
              <a:gd name="connsiteY0" fmla="*/ 1916209 h 3232926"/>
              <a:gd name="connsiteX1" fmla="*/ 1140311 w 2287608"/>
              <a:gd name="connsiteY1" fmla="*/ 1919384 h 3232926"/>
              <a:gd name="connsiteX2" fmla="*/ 1136818 w 2287608"/>
              <a:gd name="connsiteY2" fmla="*/ 1916209 h 3232926"/>
              <a:gd name="connsiteX3" fmla="*/ 1136818 w 2287608"/>
              <a:gd name="connsiteY3" fmla="*/ 1922559 h 3232926"/>
              <a:gd name="connsiteX4" fmla="*/ 1117018 w 2287608"/>
              <a:gd name="connsiteY4" fmla="*/ 1940554 h 3232926"/>
              <a:gd name="connsiteX5" fmla="*/ 854401 w 2287608"/>
              <a:gd name="connsiteY5" fmla="*/ 2574568 h 3232926"/>
              <a:gd name="connsiteX6" fmla="*/ 1117018 w 2287608"/>
              <a:gd name="connsiteY6" fmla="*/ 3208581 h 3232926"/>
              <a:gd name="connsiteX7" fmla="*/ 1136818 w 2287608"/>
              <a:gd name="connsiteY7" fmla="*/ 3226577 h 3232926"/>
              <a:gd name="connsiteX8" fmla="*/ 1136818 w 2287608"/>
              <a:gd name="connsiteY8" fmla="*/ 3232926 h 3232926"/>
              <a:gd name="connsiteX9" fmla="*/ 1140311 w 2287608"/>
              <a:gd name="connsiteY9" fmla="*/ 3229751 h 3232926"/>
              <a:gd name="connsiteX10" fmla="*/ 1143804 w 2287608"/>
              <a:gd name="connsiteY10" fmla="*/ 3232926 h 3232926"/>
              <a:gd name="connsiteX11" fmla="*/ 1143804 w 2287608"/>
              <a:gd name="connsiteY11" fmla="*/ 3226577 h 3232926"/>
              <a:gd name="connsiteX12" fmla="*/ 1163604 w 2287608"/>
              <a:gd name="connsiteY12" fmla="*/ 3208581 h 3232926"/>
              <a:gd name="connsiteX13" fmla="*/ 1426221 w 2287608"/>
              <a:gd name="connsiteY13" fmla="*/ 2574567 h 3232926"/>
              <a:gd name="connsiteX14" fmla="*/ 1163604 w 2287608"/>
              <a:gd name="connsiteY14" fmla="*/ 1940554 h 3232926"/>
              <a:gd name="connsiteX15" fmla="*/ 1143804 w 2287608"/>
              <a:gd name="connsiteY15" fmla="*/ 1922558 h 3232926"/>
              <a:gd name="connsiteX16" fmla="*/ 1140312 w 2287608"/>
              <a:gd name="connsiteY16" fmla="*/ 1494239 h 3232926"/>
              <a:gd name="connsiteX17" fmla="*/ 1134813 w 2287608"/>
              <a:gd name="connsiteY17" fmla="*/ 1497413 h 3232926"/>
              <a:gd name="connsiteX18" fmla="*/ 1109328 w 2287608"/>
              <a:gd name="connsiteY18" fmla="*/ 1489264 h 3232926"/>
              <a:gd name="connsiteX19" fmla="*/ 428947 w 2287608"/>
              <a:gd name="connsiteY19" fmla="*/ 1578838 h 3232926"/>
              <a:gd name="connsiteX20" fmla="*/ 11185 w 2287608"/>
              <a:gd name="connsiteY20" fmla="*/ 2123278 h 3232926"/>
              <a:gd name="connsiteX21" fmla="*/ 5499 w 2287608"/>
              <a:gd name="connsiteY21" fmla="*/ 2149423 h 3232926"/>
              <a:gd name="connsiteX22" fmla="*/ 0 w 2287608"/>
              <a:gd name="connsiteY22" fmla="*/ 2152597 h 3232926"/>
              <a:gd name="connsiteX23" fmla="*/ 4497 w 2287608"/>
              <a:gd name="connsiteY23" fmla="*/ 2154035 h 3232926"/>
              <a:gd name="connsiteX24" fmla="*/ 3493 w 2287608"/>
              <a:gd name="connsiteY24" fmla="*/ 2158648 h 3232926"/>
              <a:gd name="connsiteX25" fmla="*/ 8992 w 2287608"/>
              <a:gd name="connsiteY25" fmla="*/ 2155473 h 3232926"/>
              <a:gd name="connsiteX26" fmla="*/ 34477 w 2287608"/>
              <a:gd name="connsiteY26" fmla="*/ 2163622 h 3232926"/>
              <a:gd name="connsiteX27" fmla="*/ 290620 w 2287608"/>
              <a:gd name="connsiteY27" fmla="*/ 2194022 h 3232926"/>
              <a:gd name="connsiteX28" fmla="*/ 714858 w 2287608"/>
              <a:gd name="connsiteY28" fmla="*/ 2074049 h 3232926"/>
              <a:gd name="connsiteX29" fmla="*/ 1132621 w 2287608"/>
              <a:gd name="connsiteY29" fmla="*/ 1529609 h 3232926"/>
              <a:gd name="connsiteX30" fmla="*/ 1138305 w 2287608"/>
              <a:gd name="connsiteY30" fmla="*/ 1503464 h 3232926"/>
              <a:gd name="connsiteX31" fmla="*/ 1143804 w 2287608"/>
              <a:gd name="connsiteY31" fmla="*/ 1500289 h 3232926"/>
              <a:gd name="connsiteX32" fmla="*/ 1139308 w 2287608"/>
              <a:gd name="connsiteY32" fmla="*/ 1498852 h 3232926"/>
              <a:gd name="connsiteX33" fmla="*/ 2069415 w 2287608"/>
              <a:gd name="connsiteY33" fmla="*/ 1747063 h 3232926"/>
              <a:gd name="connsiteX34" fmla="*/ 1858661 w 2287608"/>
              <a:gd name="connsiteY34" fmla="*/ 1578837 h 3232926"/>
              <a:gd name="connsiteX35" fmla="*/ 1178281 w 2287608"/>
              <a:gd name="connsiteY35" fmla="*/ 1489263 h 3232926"/>
              <a:gd name="connsiteX36" fmla="*/ 1152796 w 2287608"/>
              <a:gd name="connsiteY36" fmla="*/ 1497412 h 3232926"/>
              <a:gd name="connsiteX37" fmla="*/ 1147297 w 2287608"/>
              <a:gd name="connsiteY37" fmla="*/ 1494238 h 3232926"/>
              <a:gd name="connsiteX38" fmla="*/ 1148300 w 2287608"/>
              <a:gd name="connsiteY38" fmla="*/ 1498851 h 3232926"/>
              <a:gd name="connsiteX39" fmla="*/ 1143804 w 2287608"/>
              <a:gd name="connsiteY39" fmla="*/ 1500288 h 3232926"/>
              <a:gd name="connsiteX40" fmla="*/ 1149304 w 2287608"/>
              <a:gd name="connsiteY40" fmla="*/ 1503463 h 3232926"/>
              <a:gd name="connsiteX41" fmla="*/ 1154988 w 2287608"/>
              <a:gd name="connsiteY41" fmla="*/ 1529608 h 3232926"/>
              <a:gd name="connsiteX42" fmla="*/ 1572751 w 2287608"/>
              <a:gd name="connsiteY42" fmla="*/ 2074048 h 3232926"/>
              <a:gd name="connsiteX43" fmla="*/ 1996989 w 2287608"/>
              <a:gd name="connsiteY43" fmla="*/ 2194021 h 3232926"/>
              <a:gd name="connsiteX44" fmla="*/ 2253131 w 2287608"/>
              <a:gd name="connsiteY44" fmla="*/ 2163621 h 3232926"/>
              <a:gd name="connsiteX45" fmla="*/ 2278616 w 2287608"/>
              <a:gd name="connsiteY45" fmla="*/ 2155472 h 3232926"/>
              <a:gd name="connsiteX46" fmla="*/ 2284115 w 2287608"/>
              <a:gd name="connsiteY46" fmla="*/ 2158647 h 3232926"/>
              <a:gd name="connsiteX47" fmla="*/ 2283112 w 2287608"/>
              <a:gd name="connsiteY47" fmla="*/ 2154034 h 3232926"/>
              <a:gd name="connsiteX48" fmla="*/ 2287608 w 2287608"/>
              <a:gd name="connsiteY48" fmla="*/ 2152596 h 3232926"/>
              <a:gd name="connsiteX49" fmla="*/ 2282109 w 2287608"/>
              <a:gd name="connsiteY49" fmla="*/ 2149422 h 3232926"/>
              <a:gd name="connsiteX50" fmla="*/ 2276424 w 2287608"/>
              <a:gd name="connsiteY50" fmla="*/ 2123277 h 3232926"/>
              <a:gd name="connsiteX51" fmla="*/ 2069415 w 2287608"/>
              <a:gd name="connsiteY51" fmla="*/ 1747063 h 3232926"/>
              <a:gd name="connsiteX52" fmla="*/ 1140311 w 2287608"/>
              <a:gd name="connsiteY52" fmla="*/ 779689 h 3232926"/>
              <a:gd name="connsiteX53" fmla="*/ 1134812 w 2287608"/>
              <a:gd name="connsiteY53" fmla="*/ 782863 h 3232926"/>
              <a:gd name="connsiteX54" fmla="*/ 1109328 w 2287608"/>
              <a:gd name="connsiteY54" fmla="*/ 774714 h 3232926"/>
              <a:gd name="connsiteX55" fmla="*/ 428947 w 2287608"/>
              <a:gd name="connsiteY55" fmla="*/ 864288 h 3232926"/>
              <a:gd name="connsiteX56" fmla="*/ 11185 w 2287608"/>
              <a:gd name="connsiteY56" fmla="*/ 1408728 h 3232926"/>
              <a:gd name="connsiteX57" fmla="*/ 5499 w 2287608"/>
              <a:gd name="connsiteY57" fmla="*/ 1434873 h 3232926"/>
              <a:gd name="connsiteX58" fmla="*/ 0 w 2287608"/>
              <a:gd name="connsiteY58" fmla="*/ 1438047 h 3232926"/>
              <a:gd name="connsiteX59" fmla="*/ 4497 w 2287608"/>
              <a:gd name="connsiteY59" fmla="*/ 1439485 h 3232926"/>
              <a:gd name="connsiteX60" fmla="*/ 3493 w 2287608"/>
              <a:gd name="connsiteY60" fmla="*/ 1444098 h 3232926"/>
              <a:gd name="connsiteX61" fmla="*/ 8992 w 2287608"/>
              <a:gd name="connsiteY61" fmla="*/ 1440923 h 3232926"/>
              <a:gd name="connsiteX62" fmla="*/ 34477 w 2287608"/>
              <a:gd name="connsiteY62" fmla="*/ 1449072 h 3232926"/>
              <a:gd name="connsiteX63" fmla="*/ 290620 w 2287608"/>
              <a:gd name="connsiteY63" fmla="*/ 1479472 h 3232926"/>
              <a:gd name="connsiteX64" fmla="*/ 714858 w 2287608"/>
              <a:gd name="connsiteY64" fmla="*/ 1359499 h 3232926"/>
              <a:gd name="connsiteX65" fmla="*/ 1132621 w 2287608"/>
              <a:gd name="connsiteY65" fmla="*/ 815059 h 3232926"/>
              <a:gd name="connsiteX66" fmla="*/ 1138305 w 2287608"/>
              <a:gd name="connsiteY66" fmla="*/ 788914 h 3232926"/>
              <a:gd name="connsiteX67" fmla="*/ 1143805 w 2287608"/>
              <a:gd name="connsiteY67" fmla="*/ 785739 h 3232926"/>
              <a:gd name="connsiteX68" fmla="*/ 1139308 w 2287608"/>
              <a:gd name="connsiteY68" fmla="*/ 784302 h 3232926"/>
              <a:gd name="connsiteX69" fmla="*/ 2069415 w 2287608"/>
              <a:gd name="connsiteY69" fmla="*/ 1032514 h 3232926"/>
              <a:gd name="connsiteX70" fmla="*/ 1858661 w 2287608"/>
              <a:gd name="connsiteY70" fmla="*/ 864289 h 3232926"/>
              <a:gd name="connsiteX71" fmla="*/ 1178281 w 2287608"/>
              <a:gd name="connsiteY71" fmla="*/ 774715 h 3232926"/>
              <a:gd name="connsiteX72" fmla="*/ 1152796 w 2287608"/>
              <a:gd name="connsiteY72" fmla="*/ 782864 h 3232926"/>
              <a:gd name="connsiteX73" fmla="*/ 1147297 w 2287608"/>
              <a:gd name="connsiteY73" fmla="*/ 779690 h 3232926"/>
              <a:gd name="connsiteX74" fmla="*/ 1148300 w 2287608"/>
              <a:gd name="connsiteY74" fmla="*/ 784303 h 3232926"/>
              <a:gd name="connsiteX75" fmla="*/ 1143804 w 2287608"/>
              <a:gd name="connsiteY75" fmla="*/ 785740 h 3232926"/>
              <a:gd name="connsiteX76" fmla="*/ 1149304 w 2287608"/>
              <a:gd name="connsiteY76" fmla="*/ 788915 h 3232926"/>
              <a:gd name="connsiteX77" fmla="*/ 1154988 w 2287608"/>
              <a:gd name="connsiteY77" fmla="*/ 815060 h 3232926"/>
              <a:gd name="connsiteX78" fmla="*/ 1572751 w 2287608"/>
              <a:gd name="connsiteY78" fmla="*/ 1359500 h 3232926"/>
              <a:gd name="connsiteX79" fmla="*/ 1996989 w 2287608"/>
              <a:gd name="connsiteY79" fmla="*/ 1479473 h 3232926"/>
              <a:gd name="connsiteX80" fmla="*/ 2253131 w 2287608"/>
              <a:gd name="connsiteY80" fmla="*/ 1449073 h 3232926"/>
              <a:gd name="connsiteX81" fmla="*/ 2278616 w 2287608"/>
              <a:gd name="connsiteY81" fmla="*/ 1440924 h 3232926"/>
              <a:gd name="connsiteX82" fmla="*/ 2284115 w 2287608"/>
              <a:gd name="connsiteY82" fmla="*/ 1444099 h 3232926"/>
              <a:gd name="connsiteX83" fmla="*/ 2283112 w 2287608"/>
              <a:gd name="connsiteY83" fmla="*/ 1439486 h 3232926"/>
              <a:gd name="connsiteX84" fmla="*/ 2287608 w 2287608"/>
              <a:gd name="connsiteY84" fmla="*/ 1438048 h 3232926"/>
              <a:gd name="connsiteX85" fmla="*/ 2282109 w 2287608"/>
              <a:gd name="connsiteY85" fmla="*/ 1434874 h 3232926"/>
              <a:gd name="connsiteX86" fmla="*/ 2276424 w 2287608"/>
              <a:gd name="connsiteY86" fmla="*/ 1408729 h 3232926"/>
              <a:gd name="connsiteX87" fmla="*/ 2069415 w 2287608"/>
              <a:gd name="connsiteY87" fmla="*/ 1032514 h 3232926"/>
              <a:gd name="connsiteX88" fmla="*/ 1140311 w 2287608"/>
              <a:gd name="connsiteY88" fmla="*/ 35676 h 3232926"/>
              <a:gd name="connsiteX89" fmla="*/ 1134812 w 2287608"/>
              <a:gd name="connsiteY89" fmla="*/ 38850 h 3232926"/>
              <a:gd name="connsiteX90" fmla="*/ 1109328 w 2287608"/>
              <a:gd name="connsiteY90" fmla="*/ 30701 h 3232926"/>
              <a:gd name="connsiteX91" fmla="*/ 428948 w 2287608"/>
              <a:gd name="connsiteY91" fmla="*/ 120275 h 3232926"/>
              <a:gd name="connsiteX92" fmla="*/ 11185 w 2287608"/>
              <a:gd name="connsiteY92" fmla="*/ 664715 h 3232926"/>
              <a:gd name="connsiteX93" fmla="*/ 5499 w 2287608"/>
              <a:gd name="connsiteY93" fmla="*/ 690860 h 3232926"/>
              <a:gd name="connsiteX94" fmla="*/ 0 w 2287608"/>
              <a:gd name="connsiteY94" fmla="*/ 694034 h 3232926"/>
              <a:gd name="connsiteX95" fmla="*/ 4497 w 2287608"/>
              <a:gd name="connsiteY95" fmla="*/ 695472 h 3232926"/>
              <a:gd name="connsiteX96" fmla="*/ 3493 w 2287608"/>
              <a:gd name="connsiteY96" fmla="*/ 700085 h 3232926"/>
              <a:gd name="connsiteX97" fmla="*/ 8992 w 2287608"/>
              <a:gd name="connsiteY97" fmla="*/ 696910 h 3232926"/>
              <a:gd name="connsiteX98" fmla="*/ 34477 w 2287608"/>
              <a:gd name="connsiteY98" fmla="*/ 705059 h 3232926"/>
              <a:gd name="connsiteX99" fmla="*/ 290620 w 2287608"/>
              <a:gd name="connsiteY99" fmla="*/ 735459 h 3232926"/>
              <a:gd name="connsiteX100" fmla="*/ 714857 w 2287608"/>
              <a:gd name="connsiteY100" fmla="*/ 615486 h 3232926"/>
              <a:gd name="connsiteX101" fmla="*/ 1132621 w 2287608"/>
              <a:gd name="connsiteY101" fmla="*/ 71046 h 3232926"/>
              <a:gd name="connsiteX102" fmla="*/ 1138305 w 2287608"/>
              <a:gd name="connsiteY102" fmla="*/ 44901 h 3232926"/>
              <a:gd name="connsiteX103" fmla="*/ 1143805 w 2287608"/>
              <a:gd name="connsiteY103" fmla="*/ 41726 h 3232926"/>
              <a:gd name="connsiteX104" fmla="*/ 1139308 w 2287608"/>
              <a:gd name="connsiteY104" fmla="*/ 40289 h 3232926"/>
              <a:gd name="connsiteX105" fmla="*/ 2069415 w 2287608"/>
              <a:gd name="connsiteY105" fmla="*/ 288501 h 3232926"/>
              <a:gd name="connsiteX106" fmla="*/ 1858661 w 2287608"/>
              <a:gd name="connsiteY106" fmla="*/ 120276 h 3232926"/>
              <a:gd name="connsiteX107" fmla="*/ 1178281 w 2287608"/>
              <a:gd name="connsiteY107" fmla="*/ 30702 h 3232926"/>
              <a:gd name="connsiteX108" fmla="*/ 1152796 w 2287608"/>
              <a:gd name="connsiteY108" fmla="*/ 38850 h 3232926"/>
              <a:gd name="connsiteX109" fmla="*/ 1147297 w 2287608"/>
              <a:gd name="connsiteY109" fmla="*/ 35676 h 3232926"/>
              <a:gd name="connsiteX110" fmla="*/ 1148300 w 2287608"/>
              <a:gd name="connsiteY110" fmla="*/ 40290 h 3232926"/>
              <a:gd name="connsiteX111" fmla="*/ 1143804 w 2287608"/>
              <a:gd name="connsiteY111" fmla="*/ 41727 h 3232926"/>
              <a:gd name="connsiteX112" fmla="*/ 1149304 w 2287608"/>
              <a:gd name="connsiteY112" fmla="*/ 44901 h 3232926"/>
              <a:gd name="connsiteX113" fmla="*/ 1154988 w 2287608"/>
              <a:gd name="connsiteY113" fmla="*/ 71046 h 3232926"/>
              <a:gd name="connsiteX114" fmla="*/ 1572751 w 2287608"/>
              <a:gd name="connsiteY114" fmla="*/ 615486 h 3232926"/>
              <a:gd name="connsiteX115" fmla="*/ 1996989 w 2287608"/>
              <a:gd name="connsiteY115" fmla="*/ 735460 h 3232926"/>
              <a:gd name="connsiteX116" fmla="*/ 2253131 w 2287608"/>
              <a:gd name="connsiteY116" fmla="*/ 705060 h 3232926"/>
              <a:gd name="connsiteX117" fmla="*/ 2278616 w 2287608"/>
              <a:gd name="connsiteY117" fmla="*/ 696911 h 3232926"/>
              <a:gd name="connsiteX118" fmla="*/ 2284115 w 2287608"/>
              <a:gd name="connsiteY118" fmla="*/ 700086 h 3232926"/>
              <a:gd name="connsiteX119" fmla="*/ 2283112 w 2287608"/>
              <a:gd name="connsiteY119" fmla="*/ 695473 h 3232926"/>
              <a:gd name="connsiteX120" fmla="*/ 2287608 w 2287608"/>
              <a:gd name="connsiteY120" fmla="*/ 694035 h 3232926"/>
              <a:gd name="connsiteX121" fmla="*/ 2282109 w 2287608"/>
              <a:gd name="connsiteY121" fmla="*/ 690860 h 3232926"/>
              <a:gd name="connsiteX122" fmla="*/ 2276424 w 2287608"/>
              <a:gd name="connsiteY122" fmla="*/ 664716 h 3232926"/>
              <a:gd name="connsiteX123" fmla="*/ 2069415 w 2287608"/>
              <a:gd name="connsiteY123" fmla="*/ 288501 h 3232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Lst>
            <a:rect l="l" t="t" r="r" b="b"/>
            <a:pathLst>
              <a:path w="2287608" h="3232926">
                <a:moveTo>
                  <a:pt x="1143804" y="1916209"/>
                </a:moveTo>
                <a:lnTo>
                  <a:pt x="1140311" y="1919384"/>
                </a:lnTo>
                <a:lnTo>
                  <a:pt x="1136818" y="1916209"/>
                </a:lnTo>
                <a:lnTo>
                  <a:pt x="1136818" y="1922559"/>
                </a:lnTo>
                <a:lnTo>
                  <a:pt x="1117018" y="1940554"/>
                </a:lnTo>
                <a:cubicBezTo>
                  <a:pt x="954760" y="2102813"/>
                  <a:pt x="854401" y="2326970"/>
                  <a:pt x="854401" y="2574568"/>
                </a:cubicBezTo>
                <a:cubicBezTo>
                  <a:pt x="854401" y="2822165"/>
                  <a:pt x="954760" y="3046323"/>
                  <a:pt x="1117018" y="3208581"/>
                </a:cubicBezTo>
                <a:lnTo>
                  <a:pt x="1136818" y="3226577"/>
                </a:lnTo>
                <a:lnTo>
                  <a:pt x="1136818" y="3232926"/>
                </a:lnTo>
                <a:lnTo>
                  <a:pt x="1140311" y="3229751"/>
                </a:lnTo>
                <a:lnTo>
                  <a:pt x="1143804" y="3232926"/>
                </a:lnTo>
                <a:lnTo>
                  <a:pt x="1143804" y="3226577"/>
                </a:lnTo>
                <a:lnTo>
                  <a:pt x="1163604" y="3208581"/>
                </a:lnTo>
                <a:cubicBezTo>
                  <a:pt x="1325862" y="3046323"/>
                  <a:pt x="1426221" y="2822165"/>
                  <a:pt x="1426221" y="2574567"/>
                </a:cubicBezTo>
                <a:cubicBezTo>
                  <a:pt x="1426221" y="2326970"/>
                  <a:pt x="1325862" y="2102812"/>
                  <a:pt x="1163604" y="1940554"/>
                </a:cubicBezTo>
                <a:lnTo>
                  <a:pt x="1143804" y="1922558"/>
                </a:lnTo>
                <a:close/>
                <a:moveTo>
                  <a:pt x="1140312" y="1494239"/>
                </a:moveTo>
                <a:lnTo>
                  <a:pt x="1134813" y="1497413"/>
                </a:lnTo>
                <a:lnTo>
                  <a:pt x="1109328" y="1489264"/>
                </a:lnTo>
                <a:cubicBezTo>
                  <a:pt x="887680" y="1429874"/>
                  <a:pt x="643374" y="1455039"/>
                  <a:pt x="428947" y="1578838"/>
                </a:cubicBezTo>
                <a:cubicBezTo>
                  <a:pt x="214522" y="1702637"/>
                  <a:pt x="70575" y="1901629"/>
                  <a:pt x="11185" y="2123278"/>
                </a:cubicBezTo>
                <a:lnTo>
                  <a:pt x="5499" y="2149423"/>
                </a:lnTo>
                <a:lnTo>
                  <a:pt x="0" y="2152597"/>
                </a:lnTo>
                <a:lnTo>
                  <a:pt x="4497" y="2154035"/>
                </a:lnTo>
                <a:lnTo>
                  <a:pt x="3493" y="2158648"/>
                </a:lnTo>
                <a:lnTo>
                  <a:pt x="8992" y="2155473"/>
                </a:lnTo>
                <a:lnTo>
                  <a:pt x="34477" y="2163622"/>
                </a:lnTo>
                <a:cubicBezTo>
                  <a:pt x="117596" y="2185894"/>
                  <a:pt x="203900" y="2196274"/>
                  <a:pt x="290620" y="2194022"/>
                </a:cubicBezTo>
                <a:cubicBezTo>
                  <a:pt x="435153" y="2190268"/>
                  <a:pt x="580841" y="2151423"/>
                  <a:pt x="714858" y="2074049"/>
                </a:cubicBezTo>
                <a:cubicBezTo>
                  <a:pt x="929283" y="1950250"/>
                  <a:pt x="1073230" y="1751258"/>
                  <a:pt x="1132621" y="1529609"/>
                </a:cubicBezTo>
                <a:lnTo>
                  <a:pt x="1138305" y="1503464"/>
                </a:lnTo>
                <a:lnTo>
                  <a:pt x="1143804" y="1500289"/>
                </a:lnTo>
                <a:lnTo>
                  <a:pt x="1139308" y="1498852"/>
                </a:lnTo>
                <a:close/>
                <a:moveTo>
                  <a:pt x="2069415" y="1747063"/>
                </a:moveTo>
                <a:cubicBezTo>
                  <a:pt x="2009570" y="1682261"/>
                  <a:pt x="1939071" y="1625262"/>
                  <a:pt x="1858661" y="1578837"/>
                </a:cubicBezTo>
                <a:cubicBezTo>
                  <a:pt x="1644235" y="1455038"/>
                  <a:pt x="1399929" y="1429873"/>
                  <a:pt x="1178281" y="1489263"/>
                </a:cubicBezTo>
                <a:lnTo>
                  <a:pt x="1152796" y="1497412"/>
                </a:lnTo>
                <a:lnTo>
                  <a:pt x="1147297" y="1494238"/>
                </a:lnTo>
                <a:lnTo>
                  <a:pt x="1148300" y="1498851"/>
                </a:lnTo>
                <a:lnTo>
                  <a:pt x="1143804" y="1500288"/>
                </a:lnTo>
                <a:lnTo>
                  <a:pt x="1149304" y="1503463"/>
                </a:lnTo>
                <a:lnTo>
                  <a:pt x="1154988" y="1529608"/>
                </a:lnTo>
                <a:cubicBezTo>
                  <a:pt x="1214379" y="1751257"/>
                  <a:pt x="1358325" y="1950249"/>
                  <a:pt x="1572751" y="2074048"/>
                </a:cubicBezTo>
                <a:cubicBezTo>
                  <a:pt x="1706767" y="2151422"/>
                  <a:pt x="1852455" y="2190267"/>
                  <a:pt x="1996989" y="2194021"/>
                </a:cubicBezTo>
                <a:cubicBezTo>
                  <a:pt x="2083709" y="2196273"/>
                  <a:pt x="2170013" y="2185893"/>
                  <a:pt x="2253131" y="2163621"/>
                </a:cubicBezTo>
                <a:lnTo>
                  <a:pt x="2278616" y="2155472"/>
                </a:lnTo>
                <a:lnTo>
                  <a:pt x="2284115" y="2158647"/>
                </a:lnTo>
                <a:lnTo>
                  <a:pt x="2283112" y="2154034"/>
                </a:lnTo>
                <a:lnTo>
                  <a:pt x="2287608" y="2152596"/>
                </a:lnTo>
                <a:lnTo>
                  <a:pt x="2282109" y="2149422"/>
                </a:lnTo>
                <a:lnTo>
                  <a:pt x="2276424" y="2123277"/>
                </a:lnTo>
                <a:cubicBezTo>
                  <a:pt x="2239306" y="1984747"/>
                  <a:pt x="2169157" y="1855067"/>
                  <a:pt x="2069415" y="1747063"/>
                </a:cubicBezTo>
                <a:close/>
                <a:moveTo>
                  <a:pt x="1140311" y="779689"/>
                </a:moveTo>
                <a:lnTo>
                  <a:pt x="1134812" y="782863"/>
                </a:lnTo>
                <a:lnTo>
                  <a:pt x="1109328" y="774714"/>
                </a:lnTo>
                <a:cubicBezTo>
                  <a:pt x="887679" y="715324"/>
                  <a:pt x="643374" y="740489"/>
                  <a:pt x="428947" y="864288"/>
                </a:cubicBezTo>
                <a:cubicBezTo>
                  <a:pt x="214522" y="988087"/>
                  <a:pt x="70575" y="1187079"/>
                  <a:pt x="11185" y="1408728"/>
                </a:cubicBezTo>
                <a:lnTo>
                  <a:pt x="5499" y="1434873"/>
                </a:lnTo>
                <a:lnTo>
                  <a:pt x="0" y="1438047"/>
                </a:lnTo>
                <a:lnTo>
                  <a:pt x="4497" y="1439485"/>
                </a:lnTo>
                <a:lnTo>
                  <a:pt x="3493" y="1444098"/>
                </a:lnTo>
                <a:lnTo>
                  <a:pt x="8992" y="1440923"/>
                </a:lnTo>
                <a:lnTo>
                  <a:pt x="34477" y="1449072"/>
                </a:lnTo>
                <a:cubicBezTo>
                  <a:pt x="117595" y="1471344"/>
                  <a:pt x="203900" y="1481724"/>
                  <a:pt x="290620" y="1479472"/>
                </a:cubicBezTo>
                <a:cubicBezTo>
                  <a:pt x="435154" y="1475718"/>
                  <a:pt x="580841" y="1436873"/>
                  <a:pt x="714858" y="1359499"/>
                </a:cubicBezTo>
                <a:cubicBezTo>
                  <a:pt x="929284" y="1235700"/>
                  <a:pt x="1073229" y="1036708"/>
                  <a:pt x="1132621" y="815059"/>
                </a:cubicBezTo>
                <a:lnTo>
                  <a:pt x="1138305" y="788914"/>
                </a:lnTo>
                <a:lnTo>
                  <a:pt x="1143805" y="785739"/>
                </a:lnTo>
                <a:lnTo>
                  <a:pt x="1139308" y="784302"/>
                </a:lnTo>
                <a:close/>
                <a:moveTo>
                  <a:pt x="2069415" y="1032514"/>
                </a:moveTo>
                <a:cubicBezTo>
                  <a:pt x="2009570" y="967712"/>
                  <a:pt x="1939071" y="910714"/>
                  <a:pt x="1858661" y="864289"/>
                </a:cubicBezTo>
                <a:cubicBezTo>
                  <a:pt x="1644235" y="740490"/>
                  <a:pt x="1399929" y="715325"/>
                  <a:pt x="1178281" y="774715"/>
                </a:cubicBezTo>
                <a:lnTo>
                  <a:pt x="1152796" y="782864"/>
                </a:lnTo>
                <a:lnTo>
                  <a:pt x="1147297" y="779690"/>
                </a:lnTo>
                <a:lnTo>
                  <a:pt x="1148300" y="784303"/>
                </a:lnTo>
                <a:lnTo>
                  <a:pt x="1143804" y="785740"/>
                </a:lnTo>
                <a:lnTo>
                  <a:pt x="1149304" y="788915"/>
                </a:lnTo>
                <a:lnTo>
                  <a:pt x="1154988" y="815060"/>
                </a:lnTo>
                <a:cubicBezTo>
                  <a:pt x="1214379" y="1036709"/>
                  <a:pt x="1358325" y="1235701"/>
                  <a:pt x="1572751" y="1359500"/>
                </a:cubicBezTo>
                <a:cubicBezTo>
                  <a:pt x="1706767" y="1436874"/>
                  <a:pt x="1852455" y="1475719"/>
                  <a:pt x="1996989" y="1479473"/>
                </a:cubicBezTo>
                <a:cubicBezTo>
                  <a:pt x="2083709" y="1481725"/>
                  <a:pt x="2170013" y="1471345"/>
                  <a:pt x="2253131" y="1449073"/>
                </a:cubicBezTo>
                <a:lnTo>
                  <a:pt x="2278616" y="1440924"/>
                </a:lnTo>
                <a:lnTo>
                  <a:pt x="2284115" y="1444099"/>
                </a:lnTo>
                <a:lnTo>
                  <a:pt x="2283112" y="1439486"/>
                </a:lnTo>
                <a:lnTo>
                  <a:pt x="2287608" y="1438048"/>
                </a:lnTo>
                <a:lnTo>
                  <a:pt x="2282109" y="1434874"/>
                </a:lnTo>
                <a:lnTo>
                  <a:pt x="2276424" y="1408729"/>
                </a:lnTo>
                <a:cubicBezTo>
                  <a:pt x="2239306" y="1270198"/>
                  <a:pt x="2169157" y="1140518"/>
                  <a:pt x="2069415" y="1032514"/>
                </a:cubicBezTo>
                <a:close/>
                <a:moveTo>
                  <a:pt x="1140311" y="35676"/>
                </a:moveTo>
                <a:lnTo>
                  <a:pt x="1134812" y="38850"/>
                </a:lnTo>
                <a:lnTo>
                  <a:pt x="1109328" y="30701"/>
                </a:lnTo>
                <a:cubicBezTo>
                  <a:pt x="887679" y="-28689"/>
                  <a:pt x="643374" y="-3524"/>
                  <a:pt x="428948" y="120275"/>
                </a:cubicBezTo>
                <a:cubicBezTo>
                  <a:pt x="214521" y="244074"/>
                  <a:pt x="70575" y="443066"/>
                  <a:pt x="11185" y="664715"/>
                </a:cubicBezTo>
                <a:lnTo>
                  <a:pt x="5499" y="690860"/>
                </a:lnTo>
                <a:lnTo>
                  <a:pt x="0" y="694034"/>
                </a:lnTo>
                <a:lnTo>
                  <a:pt x="4497" y="695472"/>
                </a:lnTo>
                <a:lnTo>
                  <a:pt x="3493" y="700085"/>
                </a:lnTo>
                <a:lnTo>
                  <a:pt x="8992" y="696910"/>
                </a:lnTo>
                <a:lnTo>
                  <a:pt x="34477" y="705059"/>
                </a:lnTo>
                <a:cubicBezTo>
                  <a:pt x="117595" y="727331"/>
                  <a:pt x="203900" y="737711"/>
                  <a:pt x="290620" y="735459"/>
                </a:cubicBezTo>
                <a:cubicBezTo>
                  <a:pt x="435154" y="731705"/>
                  <a:pt x="580841" y="692860"/>
                  <a:pt x="714857" y="615486"/>
                </a:cubicBezTo>
                <a:cubicBezTo>
                  <a:pt x="929284" y="491687"/>
                  <a:pt x="1073229" y="292695"/>
                  <a:pt x="1132621" y="71046"/>
                </a:cubicBezTo>
                <a:lnTo>
                  <a:pt x="1138305" y="44901"/>
                </a:lnTo>
                <a:lnTo>
                  <a:pt x="1143805" y="41726"/>
                </a:lnTo>
                <a:lnTo>
                  <a:pt x="1139308" y="40289"/>
                </a:lnTo>
                <a:close/>
                <a:moveTo>
                  <a:pt x="2069415" y="288501"/>
                </a:moveTo>
                <a:cubicBezTo>
                  <a:pt x="2009570" y="223699"/>
                  <a:pt x="1939071" y="166700"/>
                  <a:pt x="1858661" y="120276"/>
                </a:cubicBezTo>
                <a:cubicBezTo>
                  <a:pt x="1644235" y="-3523"/>
                  <a:pt x="1399929" y="-28688"/>
                  <a:pt x="1178281" y="30702"/>
                </a:cubicBezTo>
                <a:lnTo>
                  <a:pt x="1152796" y="38850"/>
                </a:lnTo>
                <a:lnTo>
                  <a:pt x="1147297" y="35676"/>
                </a:lnTo>
                <a:lnTo>
                  <a:pt x="1148300" y="40290"/>
                </a:lnTo>
                <a:lnTo>
                  <a:pt x="1143804" y="41727"/>
                </a:lnTo>
                <a:lnTo>
                  <a:pt x="1149304" y="44901"/>
                </a:lnTo>
                <a:lnTo>
                  <a:pt x="1154988" y="71046"/>
                </a:lnTo>
                <a:cubicBezTo>
                  <a:pt x="1214379" y="292695"/>
                  <a:pt x="1358325" y="491688"/>
                  <a:pt x="1572751" y="615486"/>
                </a:cubicBezTo>
                <a:cubicBezTo>
                  <a:pt x="1706767" y="692860"/>
                  <a:pt x="1852455" y="731705"/>
                  <a:pt x="1996989" y="735460"/>
                </a:cubicBezTo>
                <a:cubicBezTo>
                  <a:pt x="2083709" y="737712"/>
                  <a:pt x="2170013" y="727332"/>
                  <a:pt x="2253131" y="705060"/>
                </a:cubicBezTo>
                <a:lnTo>
                  <a:pt x="2278616" y="696911"/>
                </a:lnTo>
                <a:lnTo>
                  <a:pt x="2284115" y="700086"/>
                </a:lnTo>
                <a:lnTo>
                  <a:pt x="2283112" y="695473"/>
                </a:lnTo>
                <a:lnTo>
                  <a:pt x="2287608" y="694035"/>
                </a:lnTo>
                <a:lnTo>
                  <a:pt x="2282109" y="690860"/>
                </a:lnTo>
                <a:lnTo>
                  <a:pt x="2276424" y="664716"/>
                </a:lnTo>
                <a:cubicBezTo>
                  <a:pt x="2239306" y="526185"/>
                  <a:pt x="2169157" y="396505"/>
                  <a:pt x="2069415" y="288501"/>
                </a:cubicBezTo>
                <a:close/>
              </a:path>
            </a:pathLst>
          </a:cu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tx1"/>
              </a:solidFill>
            </a:endParaRPr>
          </a:p>
        </p:txBody>
      </p:sp>
      <p:sp>
        <p:nvSpPr>
          <p:cNvPr id="12" name="Freeform: Shape 11">
            <a:extLst>
              <a:ext uri="{FF2B5EF4-FFF2-40B4-BE49-F238E27FC236}">
                <a16:creationId xmlns:a16="http://schemas.microsoft.com/office/drawing/2014/main" id="{63CB92D7-8EE8-4690-BD3D-150988D4F6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flipH="1">
            <a:off x="388193" y="3690094"/>
            <a:ext cx="1785983" cy="1799739"/>
          </a:xfrm>
          <a:custGeom>
            <a:avLst/>
            <a:gdLst>
              <a:gd name="connsiteX0" fmla="*/ 440819 w 1785983"/>
              <a:gd name="connsiteY0" fmla="*/ 59 h 1799739"/>
              <a:gd name="connsiteX1" fmla="*/ 845918 w 1785983"/>
              <a:gd name="connsiteY1" fmla="*/ 261596 h 1799739"/>
              <a:gd name="connsiteX2" fmla="*/ 892992 w 1785983"/>
              <a:gd name="connsiteY2" fmla="*/ 360758 h 1799739"/>
              <a:gd name="connsiteX3" fmla="*/ 892992 w 1785983"/>
              <a:gd name="connsiteY3" fmla="*/ 365372 h 1799739"/>
              <a:gd name="connsiteX4" fmla="*/ 940065 w 1785983"/>
              <a:gd name="connsiteY4" fmla="*/ 266212 h 1799739"/>
              <a:gd name="connsiteX5" fmla="*/ 1406106 w 1785983"/>
              <a:gd name="connsiteY5" fmla="*/ 8338 h 1799739"/>
              <a:gd name="connsiteX6" fmla="*/ 1022901 w 1785983"/>
              <a:gd name="connsiteY6" fmla="*/ 1699451 h 1799739"/>
              <a:gd name="connsiteX7" fmla="*/ 892991 w 1785983"/>
              <a:gd name="connsiteY7" fmla="*/ 1799739 h 1799739"/>
              <a:gd name="connsiteX8" fmla="*/ 892991 w 1785983"/>
              <a:gd name="connsiteY8" fmla="*/ 1795123 h 1799739"/>
              <a:gd name="connsiteX9" fmla="*/ 763082 w 1785983"/>
              <a:gd name="connsiteY9" fmla="*/ 1694835 h 1799739"/>
              <a:gd name="connsiteX10" fmla="*/ 379877 w 1785983"/>
              <a:gd name="connsiteY10" fmla="*/ 3722 h 1799739"/>
              <a:gd name="connsiteX11" fmla="*/ 440819 w 1785983"/>
              <a:gd name="connsiteY11" fmla="*/ 59 h 1799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85983" h="1799739">
                <a:moveTo>
                  <a:pt x="440819" y="59"/>
                </a:moveTo>
                <a:cubicBezTo>
                  <a:pt x="584367" y="2557"/>
                  <a:pt x="735105" y="83293"/>
                  <a:pt x="845918" y="261596"/>
                </a:cubicBezTo>
                <a:lnTo>
                  <a:pt x="892992" y="360758"/>
                </a:lnTo>
                <a:lnTo>
                  <a:pt x="892992" y="365372"/>
                </a:lnTo>
                <a:lnTo>
                  <a:pt x="940065" y="266212"/>
                </a:lnTo>
                <a:cubicBezTo>
                  <a:pt x="1066709" y="62437"/>
                  <a:pt x="1245499" y="-13903"/>
                  <a:pt x="1406106" y="8338"/>
                </a:cubicBezTo>
                <a:cubicBezTo>
                  <a:pt x="1827702" y="66720"/>
                  <a:pt x="2124001" y="804388"/>
                  <a:pt x="1022901" y="1699451"/>
                </a:cubicBezTo>
                <a:lnTo>
                  <a:pt x="892991" y="1799739"/>
                </a:lnTo>
                <a:lnTo>
                  <a:pt x="892991" y="1795123"/>
                </a:lnTo>
                <a:lnTo>
                  <a:pt x="763082" y="1694835"/>
                </a:lnTo>
                <a:cubicBezTo>
                  <a:pt x="-338018" y="799772"/>
                  <a:pt x="-41719" y="62104"/>
                  <a:pt x="379877" y="3722"/>
                </a:cubicBezTo>
                <a:cubicBezTo>
                  <a:pt x="399953" y="942"/>
                  <a:pt x="420313" y="-298"/>
                  <a:pt x="440819" y="59"/>
                </a:cubicBezTo>
                <a:close/>
              </a:path>
            </a:pathLst>
          </a:custGeom>
          <a:solidFill>
            <a:schemeClr val="accent1">
              <a:alpha val="6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4" name="Group 13">
            <a:extLst>
              <a:ext uri="{FF2B5EF4-FFF2-40B4-BE49-F238E27FC236}">
                <a16:creationId xmlns:a16="http://schemas.microsoft.com/office/drawing/2014/main" id="{2E62ACCB-9A97-41C7-8114-309BF7098A4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3500000" flipH="1" flipV="1">
            <a:off x="854399" y="71786"/>
            <a:ext cx="2287608" cy="3673900"/>
            <a:chOff x="-6080955" y="3437416"/>
            <a:chExt cx="2287608" cy="3673900"/>
          </a:xfrm>
        </p:grpSpPr>
        <p:cxnSp>
          <p:nvCxnSpPr>
            <p:cNvPr id="15" name="Straight Connector 14">
              <a:extLst>
                <a:ext uri="{FF2B5EF4-FFF2-40B4-BE49-F238E27FC236}">
                  <a16:creationId xmlns:a16="http://schemas.microsoft.com/office/drawing/2014/main" id="{06FE4860-594E-416D-AD19-BD17BF1076C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937151" y="4754133"/>
              <a:ext cx="0" cy="235718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Freeform: Shape 15">
              <a:extLst>
                <a:ext uri="{FF2B5EF4-FFF2-40B4-BE49-F238E27FC236}">
                  <a16:creationId xmlns:a16="http://schemas.microsoft.com/office/drawing/2014/main" id="{EB450267-91DE-47A0-B5A9-1082E8E6DA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flipH="1">
              <a:off x="-5226554" y="3437416"/>
              <a:ext cx="571820" cy="1316717"/>
            </a:xfrm>
            <a:custGeom>
              <a:avLst/>
              <a:gdLst>
                <a:gd name="connsiteX0" fmla="*/ 282417 w 571820"/>
                <a:gd name="connsiteY0" fmla="*/ 1316717 h 1316717"/>
                <a:gd name="connsiteX1" fmla="*/ 285910 w 571820"/>
                <a:gd name="connsiteY1" fmla="*/ 1313542 h 1316717"/>
                <a:gd name="connsiteX2" fmla="*/ 289403 w 571820"/>
                <a:gd name="connsiteY2" fmla="*/ 1316717 h 1316717"/>
                <a:gd name="connsiteX3" fmla="*/ 289403 w 571820"/>
                <a:gd name="connsiteY3" fmla="*/ 1310368 h 1316717"/>
                <a:gd name="connsiteX4" fmla="*/ 309203 w 571820"/>
                <a:gd name="connsiteY4" fmla="*/ 1292372 h 1316717"/>
                <a:gd name="connsiteX5" fmla="*/ 571820 w 571820"/>
                <a:gd name="connsiteY5" fmla="*/ 658358 h 1316717"/>
                <a:gd name="connsiteX6" fmla="*/ 309203 w 571820"/>
                <a:gd name="connsiteY6" fmla="*/ 24345 h 1316717"/>
                <a:gd name="connsiteX7" fmla="*/ 289403 w 571820"/>
                <a:gd name="connsiteY7" fmla="*/ 6349 h 1316717"/>
                <a:gd name="connsiteX8" fmla="*/ 289403 w 571820"/>
                <a:gd name="connsiteY8" fmla="*/ 0 h 1316717"/>
                <a:gd name="connsiteX9" fmla="*/ 285910 w 571820"/>
                <a:gd name="connsiteY9" fmla="*/ 3175 h 1316717"/>
                <a:gd name="connsiteX10" fmla="*/ 282417 w 571820"/>
                <a:gd name="connsiteY10" fmla="*/ 0 h 1316717"/>
                <a:gd name="connsiteX11" fmla="*/ 282417 w 571820"/>
                <a:gd name="connsiteY11" fmla="*/ 6350 h 1316717"/>
                <a:gd name="connsiteX12" fmla="*/ 262617 w 571820"/>
                <a:gd name="connsiteY12" fmla="*/ 24345 h 1316717"/>
                <a:gd name="connsiteX13" fmla="*/ 0 w 571820"/>
                <a:gd name="connsiteY13" fmla="*/ 658359 h 1316717"/>
                <a:gd name="connsiteX14" fmla="*/ 262617 w 571820"/>
                <a:gd name="connsiteY14" fmla="*/ 1292372 h 1316717"/>
                <a:gd name="connsiteX15" fmla="*/ 282417 w 571820"/>
                <a:gd name="connsiteY15" fmla="*/ 1310368 h 1316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71820" h="1316717">
                  <a:moveTo>
                    <a:pt x="282417" y="1316717"/>
                  </a:moveTo>
                  <a:lnTo>
                    <a:pt x="285910" y="1313542"/>
                  </a:lnTo>
                  <a:lnTo>
                    <a:pt x="289403" y="1316717"/>
                  </a:lnTo>
                  <a:lnTo>
                    <a:pt x="289403" y="1310368"/>
                  </a:lnTo>
                  <a:lnTo>
                    <a:pt x="309203" y="1292372"/>
                  </a:lnTo>
                  <a:cubicBezTo>
                    <a:pt x="471461" y="1130114"/>
                    <a:pt x="571820" y="905956"/>
                    <a:pt x="571820" y="658358"/>
                  </a:cubicBezTo>
                  <a:cubicBezTo>
                    <a:pt x="571820" y="410761"/>
                    <a:pt x="471461" y="186603"/>
                    <a:pt x="309203" y="24345"/>
                  </a:cubicBezTo>
                  <a:lnTo>
                    <a:pt x="289403" y="6349"/>
                  </a:lnTo>
                  <a:lnTo>
                    <a:pt x="289403" y="0"/>
                  </a:lnTo>
                  <a:lnTo>
                    <a:pt x="285910" y="3175"/>
                  </a:lnTo>
                  <a:lnTo>
                    <a:pt x="282417" y="0"/>
                  </a:lnTo>
                  <a:lnTo>
                    <a:pt x="282417" y="6350"/>
                  </a:lnTo>
                  <a:lnTo>
                    <a:pt x="262617" y="24345"/>
                  </a:lnTo>
                  <a:cubicBezTo>
                    <a:pt x="100359" y="186604"/>
                    <a:pt x="0" y="410761"/>
                    <a:pt x="0" y="658359"/>
                  </a:cubicBezTo>
                  <a:cubicBezTo>
                    <a:pt x="0" y="905956"/>
                    <a:pt x="100359" y="1130114"/>
                    <a:pt x="262617" y="1292372"/>
                  </a:cubicBezTo>
                  <a:lnTo>
                    <a:pt x="282417" y="1310368"/>
                  </a:lnTo>
                  <a:close/>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7" name="Freeform: Shape 16">
              <a:extLst>
                <a:ext uri="{FF2B5EF4-FFF2-40B4-BE49-F238E27FC236}">
                  <a16:creationId xmlns:a16="http://schemas.microsoft.com/office/drawing/2014/main" id="{9D7C85C0-B91A-414B-AFA9-1A7E2AB0EC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955" y="4476018"/>
              <a:ext cx="1143804" cy="735761"/>
            </a:xfrm>
            <a:custGeom>
              <a:avLst/>
              <a:gdLst>
                <a:gd name="connsiteX0" fmla="*/ 290619 w 1143804"/>
                <a:gd name="connsiteY0" fmla="*/ 302 h 735761"/>
                <a:gd name="connsiteX1" fmla="*/ 714857 w 1143804"/>
                <a:gd name="connsiteY1" fmla="*/ 120275 h 735761"/>
                <a:gd name="connsiteX2" fmla="*/ 1132620 w 1143804"/>
                <a:gd name="connsiteY2" fmla="*/ 664715 h 735761"/>
                <a:gd name="connsiteX3" fmla="*/ 1138304 w 1143804"/>
                <a:gd name="connsiteY3" fmla="*/ 690860 h 735761"/>
                <a:gd name="connsiteX4" fmla="*/ 1143804 w 1143804"/>
                <a:gd name="connsiteY4" fmla="*/ 694035 h 735761"/>
                <a:gd name="connsiteX5" fmla="*/ 1139308 w 1143804"/>
                <a:gd name="connsiteY5" fmla="*/ 695472 h 735761"/>
                <a:gd name="connsiteX6" fmla="*/ 1140311 w 1143804"/>
                <a:gd name="connsiteY6" fmla="*/ 700085 h 735761"/>
                <a:gd name="connsiteX7" fmla="*/ 1134812 w 1143804"/>
                <a:gd name="connsiteY7" fmla="*/ 696911 h 735761"/>
                <a:gd name="connsiteX8" fmla="*/ 1109327 w 1143804"/>
                <a:gd name="connsiteY8" fmla="*/ 705060 h 735761"/>
                <a:gd name="connsiteX9" fmla="*/ 428947 w 1143804"/>
                <a:gd name="connsiteY9" fmla="*/ 615486 h 735761"/>
                <a:gd name="connsiteX10" fmla="*/ 11184 w 1143804"/>
                <a:gd name="connsiteY10" fmla="*/ 71046 h 735761"/>
                <a:gd name="connsiteX11" fmla="*/ 5499 w 1143804"/>
                <a:gd name="connsiteY11" fmla="*/ 44901 h 735761"/>
                <a:gd name="connsiteX12" fmla="*/ 0 w 1143804"/>
                <a:gd name="connsiteY12" fmla="*/ 41727 h 735761"/>
                <a:gd name="connsiteX13" fmla="*/ 4496 w 1143804"/>
                <a:gd name="connsiteY13" fmla="*/ 40289 h 735761"/>
                <a:gd name="connsiteX14" fmla="*/ 3493 w 1143804"/>
                <a:gd name="connsiteY14" fmla="*/ 35676 h 735761"/>
                <a:gd name="connsiteX15" fmla="*/ 8992 w 1143804"/>
                <a:gd name="connsiteY15" fmla="*/ 38851 h 735761"/>
                <a:gd name="connsiteX16" fmla="*/ 34477 w 1143804"/>
                <a:gd name="connsiteY16" fmla="*/ 30702 h 735761"/>
                <a:gd name="connsiteX17" fmla="*/ 290619 w 1143804"/>
                <a:gd name="connsiteY17" fmla="*/ 302 h 735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43804" h="735761">
                  <a:moveTo>
                    <a:pt x="290619" y="302"/>
                  </a:moveTo>
                  <a:cubicBezTo>
                    <a:pt x="435153" y="4056"/>
                    <a:pt x="580841" y="42901"/>
                    <a:pt x="714857" y="120275"/>
                  </a:cubicBezTo>
                  <a:cubicBezTo>
                    <a:pt x="929283" y="244074"/>
                    <a:pt x="1073229" y="443066"/>
                    <a:pt x="1132620" y="664715"/>
                  </a:cubicBezTo>
                  <a:lnTo>
                    <a:pt x="1138304" y="690860"/>
                  </a:lnTo>
                  <a:lnTo>
                    <a:pt x="1143804" y="694035"/>
                  </a:lnTo>
                  <a:lnTo>
                    <a:pt x="1139308" y="695472"/>
                  </a:lnTo>
                  <a:lnTo>
                    <a:pt x="1140311" y="700085"/>
                  </a:lnTo>
                  <a:lnTo>
                    <a:pt x="1134812" y="696911"/>
                  </a:lnTo>
                  <a:lnTo>
                    <a:pt x="1109327" y="705060"/>
                  </a:lnTo>
                  <a:cubicBezTo>
                    <a:pt x="887679" y="764450"/>
                    <a:pt x="643373" y="739285"/>
                    <a:pt x="428947" y="615486"/>
                  </a:cubicBezTo>
                  <a:cubicBezTo>
                    <a:pt x="214521" y="491687"/>
                    <a:pt x="70574" y="292695"/>
                    <a:pt x="11184" y="71046"/>
                  </a:cubicBezTo>
                  <a:lnTo>
                    <a:pt x="5499" y="44901"/>
                  </a:lnTo>
                  <a:lnTo>
                    <a:pt x="0" y="41727"/>
                  </a:lnTo>
                  <a:lnTo>
                    <a:pt x="4496" y="40289"/>
                  </a:lnTo>
                  <a:lnTo>
                    <a:pt x="3493" y="35676"/>
                  </a:lnTo>
                  <a:lnTo>
                    <a:pt x="8992" y="38851"/>
                  </a:lnTo>
                  <a:lnTo>
                    <a:pt x="34477" y="30702"/>
                  </a:lnTo>
                  <a:cubicBezTo>
                    <a:pt x="117595" y="8430"/>
                    <a:pt x="203899" y="-1950"/>
                    <a:pt x="290619" y="302"/>
                  </a:cubicBezTo>
                  <a:close/>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8" name="Freeform: Shape 17">
              <a:extLst>
                <a:ext uri="{FF2B5EF4-FFF2-40B4-BE49-F238E27FC236}">
                  <a16:creationId xmlns:a16="http://schemas.microsoft.com/office/drawing/2014/main" id="{43DAB4A9-0A6B-483A-94B9-9269F0A7AB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4937151" y="4476018"/>
              <a:ext cx="1143804" cy="735761"/>
            </a:xfrm>
            <a:custGeom>
              <a:avLst/>
              <a:gdLst>
                <a:gd name="connsiteX0" fmla="*/ 290619 w 1143804"/>
                <a:gd name="connsiteY0" fmla="*/ 302 h 735761"/>
                <a:gd name="connsiteX1" fmla="*/ 714857 w 1143804"/>
                <a:gd name="connsiteY1" fmla="*/ 120275 h 735761"/>
                <a:gd name="connsiteX2" fmla="*/ 1132620 w 1143804"/>
                <a:gd name="connsiteY2" fmla="*/ 664715 h 735761"/>
                <a:gd name="connsiteX3" fmla="*/ 1138304 w 1143804"/>
                <a:gd name="connsiteY3" fmla="*/ 690860 h 735761"/>
                <a:gd name="connsiteX4" fmla="*/ 1143804 w 1143804"/>
                <a:gd name="connsiteY4" fmla="*/ 694035 h 735761"/>
                <a:gd name="connsiteX5" fmla="*/ 1139308 w 1143804"/>
                <a:gd name="connsiteY5" fmla="*/ 695472 h 735761"/>
                <a:gd name="connsiteX6" fmla="*/ 1140311 w 1143804"/>
                <a:gd name="connsiteY6" fmla="*/ 700085 h 735761"/>
                <a:gd name="connsiteX7" fmla="*/ 1134812 w 1143804"/>
                <a:gd name="connsiteY7" fmla="*/ 696911 h 735761"/>
                <a:gd name="connsiteX8" fmla="*/ 1109327 w 1143804"/>
                <a:gd name="connsiteY8" fmla="*/ 705060 h 735761"/>
                <a:gd name="connsiteX9" fmla="*/ 428947 w 1143804"/>
                <a:gd name="connsiteY9" fmla="*/ 615486 h 735761"/>
                <a:gd name="connsiteX10" fmla="*/ 11184 w 1143804"/>
                <a:gd name="connsiteY10" fmla="*/ 71046 h 735761"/>
                <a:gd name="connsiteX11" fmla="*/ 5499 w 1143804"/>
                <a:gd name="connsiteY11" fmla="*/ 44901 h 735761"/>
                <a:gd name="connsiteX12" fmla="*/ 0 w 1143804"/>
                <a:gd name="connsiteY12" fmla="*/ 41727 h 735761"/>
                <a:gd name="connsiteX13" fmla="*/ 4496 w 1143804"/>
                <a:gd name="connsiteY13" fmla="*/ 40289 h 735761"/>
                <a:gd name="connsiteX14" fmla="*/ 3493 w 1143804"/>
                <a:gd name="connsiteY14" fmla="*/ 35676 h 735761"/>
                <a:gd name="connsiteX15" fmla="*/ 8992 w 1143804"/>
                <a:gd name="connsiteY15" fmla="*/ 38851 h 735761"/>
                <a:gd name="connsiteX16" fmla="*/ 34477 w 1143804"/>
                <a:gd name="connsiteY16" fmla="*/ 30702 h 735761"/>
                <a:gd name="connsiteX17" fmla="*/ 290619 w 1143804"/>
                <a:gd name="connsiteY17" fmla="*/ 302 h 735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43804" h="735761">
                  <a:moveTo>
                    <a:pt x="290619" y="302"/>
                  </a:moveTo>
                  <a:cubicBezTo>
                    <a:pt x="435153" y="4056"/>
                    <a:pt x="580841" y="42901"/>
                    <a:pt x="714857" y="120275"/>
                  </a:cubicBezTo>
                  <a:cubicBezTo>
                    <a:pt x="929283" y="244074"/>
                    <a:pt x="1073229" y="443066"/>
                    <a:pt x="1132620" y="664715"/>
                  </a:cubicBezTo>
                  <a:lnTo>
                    <a:pt x="1138304" y="690860"/>
                  </a:lnTo>
                  <a:lnTo>
                    <a:pt x="1143804" y="694035"/>
                  </a:lnTo>
                  <a:lnTo>
                    <a:pt x="1139308" y="695472"/>
                  </a:lnTo>
                  <a:lnTo>
                    <a:pt x="1140311" y="700085"/>
                  </a:lnTo>
                  <a:lnTo>
                    <a:pt x="1134812" y="696911"/>
                  </a:lnTo>
                  <a:lnTo>
                    <a:pt x="1109327" y="705060"/>
                  </a:lnTo>
                  <a:cubicBezTo>
                    <a:pt x="887679" y="764450"/>
                    <a:pt x="643373" y="739285"/>
                    <a:pt x="428947" y="615486"/>
                  </a:cubicBezTo>
                  <a:cubicBezTo>
                    <a:pt x="214521" y="491687"/>
                    <a:pt x="70574" y="292695"/>
                    <a:pt x="11184" y="71046"/>
                  </a:cubicBezTo>
                  <a:lnTo>
                    <a:pt x="5499" y="44901"/>
                  </a:lnTo>
                  <a:lnTo>
                    <a:pt x="0" y="41727"/>
                  </a:lnTo>
                  <a:lnTo>
                    <a:pt x="4496" y="40289"/>
                  </a:lnTo>
                  <a:lnTo>
                    <a:pt x="3493" y="35676"/>
                  </a:lnTo>
                  <a:lnTo>
                    <a:pt x="8992" y="38851"/>
                  </a:lnTo>
                  <a:lnTo>
                    <a:pt x="34477" y="30702"/>
                  </a:lnTo>
                  <a:cubicBezTo>
                    <a:pt x="117595" y="8430"/>
                    <a:pt x="203899" y="-1950"/>
                    <a:pt x="290619" y="302"/>
                  </a:cubicBezTo>
                  <a:close/>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9" name="Freeform: Shape 18">
              <a:extLst>
                <a:ext uri="{FF2B5EF4-FFF2-40B4-BE49-F238E27FC236}">
                  <a16:creationId xmlns:a16="http://schemas.microsoft.com/office/drawing/2014/main" id="{1A3FE842-311A-4ED0-8FB6-C27629659C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955" y="5190567"/>
              <a:ext cx="1143804" cy="735761"/>
            </a:xfrm>
            <a:custGeom>
              <a:avLst/>
              <a:gdLst>
                <a:gd name="connsiteX0" fmla="*/ 290619 w 1143804"/>
                <a:gd name="connsiteY0" fmla="*/ 302 h 735761"/>
                <a:gd name="connsiteX1" fmla="*/ 714857 w 1143804"/>
                <a:gd name="connsiteY1" fmla="*/ 120275 h 735761"/>
                <a:gd name="connsiteX2" fmla="*/ 1132620 w 1143804"/>
                <a:gd name="connsiteY2" fmla="*/ 664715 h 735761"/>
                <a:gd name="connsiteX3" fmla="*/ 1138304 w 1143804"/>
                <a:gd name="connsiteY3" fmla="*/ 690860 h 735761"/>
                <a:gd name="connsiteX4" fmla="*/ 1143804 w 1143804"/>
                <a:gd name="connsiteY4" fmla="*/ 694035 h 735761"/>
                <a:gd name="connsiteX5" fmla="*/ 1139308 w 1143804"/>
                <a:gd name="connsiteY5" fmla="*/ 695472 h 735761"/>
                <a:gd name="connsiteX6" fmla="*/ 1140311 w 1143804"/>
                <a:gd name="connsiteY6" fmla="*/ 700085 h 735761"/>
                <a:gd name="connsiteX7" fmla="*/ 1134812 w 1143804"/>
                <a:gd name="connsiteY7" fmla="*/ 696911 h 735761"/>
                <a:gd name="connsiteX8" fmla="*/ 1109327 w 1143804"/>
                <a:gd name="connsiteY8" fmla="*/ 705060 h 735761"/>
                <a:gd name="connsiteX9" fmla="*/ 428947 w 1143804"/>
                <a:gd name="connsiteY9" fmla="*/ 615486 h 735761"/>
                <a:gd name="connsiteX10" fmla="*/ 11184 w 1143804"/>
                <a:gd name="connsiteY10" fmla="*/ 71046 h 735761"/>
                <a:gd name="connsiteX11" fmla="*/ 5499 w 1143804"/>
                <a:gd name="connsiteY11" fmla="*/ 44901 h 735761"/>
                <a:gd name="connsiteX12" fmla="*/ 0 w 1143804"/>
                <a:gd name="connsiteY12" fmla="*/ 41727 h 735761"/>
                <a:gd name="connsiteX13" fmla="*/ 4496 w 1143804"/>
                <a:gd name="connsiteY13" fmla="*/ 40289 h 735761"/>
                <a:gd name="connsiteX14" fmla="*/ 3493 w 1143804"/>
                <a:gd name="connsiteY14" fmla="*/ 35676 h 735761"/>
                <a:gd name="connsiteX15" fmla="*/ 8992 w 1143804"/>
                <a:gd name="connsiteY15" fmla="*/ 38851 h 735761"/>
                <a:gd name="connsiteX16" fmla="*/ 34477 w 1143804"/>
                <a:gd name="connsiteY16" fmla="*/ 30702 h 735761"/>
                <a:gd name="connsiteX17" fmla="*/ 290619 w 1143804"/>
                <a:gd name="connsiteY17" fmla="*/ 302 h 735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43804" h="735761">
                  <a:moveTo>
                    <a:pt x="290619" y="302"/>
                  </a:moveTo>
                  <a:cubicBezTo>
                    <a:pt x="435153" y="4056"/>
                    <a:pt x="580841" y="42901"/>
                    <a:pt x="714857" y="120275"/>
                  </a:cubicBezTo>
                  <a:cubicBezTo>
                    <a:pt x="929283" y="244074"/>
                    <a:pt x="1073229" y="443066"/>
                    <a:pt x="1132620" y="664715"/>
                  </a:cubicBezTo>
                  <a:lnTo>
                    <a:pt x="1138304" y="690860"/>
                  </a:lnTo>
                  <a:lnTo>
                    <a:pt x="1143804" y="694035"/>
                  </a:lnTo>
                  <a:lnTo>
                    <a:pt x="1139308" y="695472"/>
                  </a:lnTo>
                  <a:lnTo>
                    <a:pt x="1140311" y="700085"/>
                  </a:lnTo>
                  <a:lnTo>
                    <a:pt x="1134812" y="696911"/>
                  </a:lnTo>
                  <a:lnTo>
                    <a:pt x="1109327" y="705060"/>
                  </a:lnTo>
                  <a:cubicBezTo>
                    <a:pt x="887679" y="764450"/>
                    <a:pt x="643373" y="739285"/>
                    <a:pt x="428947" y="615486"/>
                  </a:cubicBezTo>
                  <a:cubicBezTo>
                    <a:pt x="214521" y="491687"/>
                    <a:pt x="70574" y="292695"/>
                    <a:pt x="11184" y="71046"/>
                  </a:cubicBezTo>
                  <a:lnTo>
                    <a:pt x="5499" y="44901"/>
                  </a:lnTo>
                  <a:lnTo>
                    <a:pt x="0" y="41727"/>
                  </a:lnTo>
                  <a:lnTo>
                    <a:pt x="4496" y="40289"/>
                  </a:lnTo>
                  <a:lnTo>
                    <a:pt x="3493" y="35676"/>
                  </a:lnTo>
                  <a:lnTo>
                    <a:pt x="8992" y="38851"/>
                  </a:lnTo>
                  <a:lnTo>
                    <a:pt x="34477" y="30702"/>
                  </a:lnTo>
                  <a:cubicBezTo>
                    <a:pt x="117595" y="8430"/>
                    <a:pt x="203899" y="-1950"/>
                    <a:pt x="290619" y="302"/>
                  </a:cubicBezTo>
                  <a:close/>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0" name="Freeform: Shape 19">
              <a:extLst>
                <a:ext uri="{FF2B5EF4-FFF2-40B4-BE49-F238E27FC236}">
                  <a16:creationId xmlns:a16="http://schemas.microsoft.com/office/drawing/2014/main" id="{2A4F8234-51D5-4E6B-8BC0-189BDE6A45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4937151" y="5190567"/>
              <a:ext cx="1143804" cy="735761"/>
            </a:xfrm>
            <a:custGeom>
              <a:avLst/>
              <a:gdLst>
                <a:gd name="connsiteX0" fmla="*/ 290619 w 1143804"/>
                <a:gd name="connsiteY0" fmla="*/ 302 h 735761"/>
                <a:gd name="connsiteX1" fmla="*/ 714857 w 1143804"/>
                <a:gd name="connsiteY1" fmla="*/ 120275 h 735761"/>
                <a:gd name="connsiteX2" fmla="*/ 1132620 w 1143804"/>
                <a:gd name="connsiteY2" fmla="*/ 664715 h 735761"/>
                <a:gd name="connsiteX3" fmla="*/ 1138304 w 1143804"/>
                <a:gd name="connsiteY3" fmla="*/ 690860 h 735761"/>
                <a:gd name="connsiteX4" fmla="*/ 1143804 w 1143804"/>
                <a:gd name="connsiteY4" fmla="*/ 694035 h 735761"/>
                <a:gd name="connsiteX5" fmla="*/ 1139308 w 1143804"/>
                <a:gd name="connsiteY5" fmla="*/ 695472 h 735761"/>
                <a:gd name="connsiteX6" fmla="*/ 1140311 w 1143804"/>
                <a:gd name="connsiteY6" fmla="*/ 700085 h 735761"/>
                <a:gd name="connsiteX7" fmla="*/ 1134812 w 1143804"/>
                <a:gd name="connsiteY7" fmla="*/ 696911 h 735761"/>
                <a:gd name="connsiteX8" fmla="*/ 1109327 w 1143804"/>
                <a:gd name="connsiteY8" fmla="*/ 705060 h 735761"/>
                <a:gd name="connsiteX9" fmla="*/ 428947 w 1143804"/>
                <a:gd name="connsiteY9" fmla="*/ 615486 h 735761"/>
                <a:gd name="connsiteX10" fmla="*/ 11184 w 1143804"/>
                <a:gd name="connsiteY10" fmla="*/ 71046 h 735761"/>
                <a:gd name="connsiteX11" fmla="*/ 5499 w 1143804"/>
                <a:gd name="connsiteY11" fmla="*/ 44901 h 735761"/>
                <a:gd name="connsiteX12" fmla="*/ 0 w 1143804"/>
                <a:gd name="connsiteY12" fmla="*/ 41727 h 735761"/>
                <a:gd name="connsiteX13" fmla="*/ 4496 w 1143804"/>
                <a:gd name="connsiteY13" fmla="*/ 40289 h 735761"/>
                <a:gd name="connsiteX14" fmla="*/ 3493 w 1143804"/>
                <a:gd name="connsiteY14" fmla="*/ 35676 h 735761"/>
                <a:gd name="connsiteX15" fmla="*/ 8992 w 1143804"/>
                <a:gd name="connsiteY15" fmla="*/ 38851 h 735761"/>
                <a:gd name="connsiteX16" fmla="*/ 34477 w 1143804"/>
                <a:gd name="connsiteY16" fmla="*/ 30702 h 735761"/>
                <a:gd name="connsiteX17" fmla="*/ 290619 w 1143804"/>
                <a:gd name="connsiteY17" fmla="*/ 302 h 735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43804" h="735761">
                  <a:moveTo>
                    <a:pt x="290619" y="302"/>
                  </a:moveTo>
                  <a:cubicBezTo>
                    <a:pt x="435153" y="4056"/>
                    <a:pt x="580841" y="42901"/>
                    <a:pt x="714857" y="120275"/>
                  </a:cubicBezTo>
                  <a:cubicBezTo>
                    <a:pt x="929283" y="244074"/>
                    <a:pt x="1073229" y="443066"/>
                    <a:pt x="1132620" y="664715"/>
                  </a:cubicBezTo>
                  <a:lnTo>
                    <a:pt x="1138304" y="690860"/>
                  </a:lnTo>
                  <a:lnTo>
                    <a:pt x="1143804" y="694035"/>
                  </a:lnTo>
                  <a:lnTo>
                    <a:pt x="1139308" y="695472"/>
                  </a:lnTo>
                  <a:lnTo>
                    <a:pt x="1140311" y="700085"/>
                  </a:lnTo>
                  <a:lnTo>
                    <a:pt x="1134812" y="696911"/>
                  </a:lnTo>
                  <a:lnTo>
                    <a:pt x="1109327" y="705060"/>
                  </a:lnTo>
                  <a:cubicBezTo>
                    <a:pt x="887679" y="764450"/>
                    <a:pt x="643373" y="739285"/>
                    <a:pt x="428947" y="615486"/>
                  </a:cubicBezTo>
                  <a:cubicBezTo>
                    <a:pt x="214521" y="491687"/>
                    <a:pt x="70574" y="292695"/>
                    <a:pt x="11184" y="71046"/>
                  </a:cubicBezTo>
                  <a:lnTo>
                    <a:pt x="5499" y="44901"/>
                  </a:lnTo>
                  <a:lnTo>
                    <a:pt x="0" y="41727"/>
                  </a:lnTo>
                  <a:lnTo>
                    <a:pt x="4496" y="40289"/>
                  </a:lnTo>
                  <a:lnTo>
                    <a:pt x="3493" y="35676"/>
                  </a:lnTo>
                  <a:lnTo>
                    <a:pt x="8992" y="38851"/>
                  </a:lnTo>
                  <a:lnTo>
                    <a:pt x="34477" y="30702"/>
                  </a:lnTo>
                  <a:cubicBezTo>
                    <a:pt x="117595" y="8430"/>
                    <a:pt x="203899" y="-1950"/>
                    <a:pt x="290619" y="302"/>
                  </a:cubicBezTo>
                  <a:close/>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1" name="Freeform: Shape 20">
              <a:extLst>
                <a:ext uri="{FF2B5EF4-FFF2-40B4-BE49-F238E27FC236}">
                  <a16:creationId xmlns:a16="http://schemas.microsoft.com/office/drawing/2014/main" id="{3B86BBEB-EBEC-46C1-AF41-ACD34FE8BD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955" y="5934581"/>
              <a:ext cx="1143804" cy="735761"/>
            </a:xfrm>
            <a:custGeom>
              <a:avLst/>
              <a:gdLst>
                <a:gd name="connsiteX0" fmla="*/ 290619 w 1143804"/>
                <a:gd name="connsiteY0" fmla="*/ 302 h 735761"/>
                <a:gd name="connsiteX1" fmla="*/ 714857 w 1143804"/>
                <a:gd name="connsiteY1" fmla="*/ 120275 h 735761"/>
                <a:gd name="connsiteX2" fmla="*/ 1132620 w 1143804"/>
                <a:gd name="connsiteY2" fmla="*/ 664715 h 735761"/>
                <a:gd name="connsiteX3" fmla="*/ 1138304 w 1143804"/>
                <a:gd name="connsiteY3" fmla="*/ 690860 h 735761"/>
                <a:gd name="connsiteX4" fmla="*/ 1143804 w 1143804"/>
                <a:gd name="connsiteY4" fmla="*/ 694035 h 735761"/>
                <a:gd name="connsiteX5" fmla="*/ 1139308 w 1143804"/>
                <a:gd name="connsiteY5" fmla="*/ 695472 h 735761"/>
                <a:gd name="connsiteX6" fmla="*/ 1140311 w 1143804"/>
                <a:gd name="connsiteY6" fmla="*/ 700085 h 735761"/>
                <a:gd name="connsiteX7" fmla="*/ 1134812 w 1143804"/>
                <a:gd name="connsiteY7" fmla="*/ 696911 h 735761"/>
                <a:gd name="connsiteX8" fmla="*/ 1109327 w 1143804"/>
                <a:gd name="connsiteY8" fmla="*/ 705060 h 735761"/>
                <a:gd name="connsiteX9" fmla="*/ 428947 w 1143804"/>
                <a:gd name="connsiteY9" fmla="*/ 615486 h 735761"/>
                <a:gd name="connsiteX10" fmla="*/ 11184 w 1143804"/>
                <a:gd name="connsiteY10" fmla="*/ 71046 h 735761"/>
                <a:gd name="connsiteX11" fmla="*/ 5499 w 1143804"/>
                <a:gd name="connsiteY11" fmla="*/ 44901 h 735761"/>
                <a:gd name="connsiteX12" fmla="*/ 0 w 1143804"/>
                <a:gd name="connsiteY12" fmla="*/ 41727 h 735761"/>
                <a:gd name="connsiteX13" fmla="*/ 4496 w 1143804"/>
                <a:gd name="connsiteY13" fmla="*/ 40289 h 735761"/>
                <a:gd name="connsiteX14" fmla="*/ 3493 w 1143804"/>
                <a:gd name="connsiteY14" fmla="*/ 35676 h 735761"/>
                <a:gd name="connsiteX15" fmla="*/ 8992 w 1143804"/>
                <a:gd name="connsiteY15" fmla="*/ 38851 h 735761"/>
                <a:gd name="connsiteX16" fmla="*/ 34477 w 1143804"/>
                <a:gd name="connsiteY16" fmla="*/ 30702 h 735761"/>
                <a:gd name="connsiteX17" fmla="*/ 290619 w 1143804"/>
                <a:gd name="connsiteY17" fmla="*/ 302 h 735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43804" h="735761">
                  <a:moveTo>
                    <a:pt x="290619" y="302"/>
                  </a:moveTo>
                  <a:cubicBezTo>
                    <a:pt x="435153" y="4056"/>
                    <a:pt x="580841" y="42901"/>
                    <a:pt x="714857" y="120275"/>
                  </a:cubicBezTo>
                  <a:cubicBezTo>
                    <a:pt x="929283" y="244074"/>
                    <a:pt x="1073229" y="443066"/>
                    <a:pt x="1132620" y="664715"/>
                  </a:cubicBezTo>
                  <a:lnTo>
                    <a:pt x="1138304" y="690860"/>
                  </a:lnTo>
                  <a:lnTo>
                    <a:pt x="1143804" y="694035"/>
                  </a:lnTo>
                  <a:lnTo>
                    <a:pt x="1139308" y="695472"/>
                  </a:lnTo>
                  <a:lnTo>
                    <a:pt x="1140311" y="700085"/>
                  </a:lnTo>
                  <a:lnTo>
                    <a:pt x="1134812" y="696911"/>
                  </a:lnTo>
                  <a:lnTo>
                    <a:pt x="1109327" y="705060"/>
                  </a:lnTo>
                  <a:cubicBezTo>
                    <a:pt x="887679" y="764450"/>
                    <a:pt x="643373" y="739285"/>
                    <a:pt x="428947" y="615486"/>
                  </a:cubicBezTo>
                  <a:cubicBezTo>
                    <a:pt x="214521" y="491687"/>
                    <a:pt x="70574" y="292695"/>
                    <a:pt x="11184" y="71046"/>
                  </a:cubicBezTo>
                  <a:lnTo>
                    <a:pt x="5499" y="44901"/>
                  </a:lnTo>
                  <a:lnTo>
                    <a:pt x="0" y="41727"/>
                  </a:lnTo>
                  <a:lnTo>
                    <a:pt x="4496" y="40289"/>
                  </a:lnTo>
                  <a:lnTo>
                    <a:pt x="3493" y="35676"/>
                  </a:lnTo>
                  <a:lnTo>
                    <a:pt x="8992" y="38851"/>
                  </a:lnTo>
                  <a:lnTo>
                    <a:pt x="34477" y="30702"/>
                  </a:lnTo>
                  <a:cubicBezTo>
                    <a:pt x="117595" y="8430"/>
                    <a:pt x="203899" y="-1950"/>
                    <a:pt x="290619" y="302"/>
                  </a:cubicBezTo>
                  <a:close/>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2" name="Freeform: Shape 21">
              <a:extLst>
                <a:ext uri="{FF2B5EF4-FFF2-40B4-BE49-F238E27FC236}">
                  <a16:creationId xmlns:a16="http://schemas.microsoft.com/office/drawing/2014/main" id="{2CE92474-D2FD-424D-BCFF-EF383386FB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4937151" y="5934581"/>
              <a:ext cx="1143804" cy="735761"/>
            </a:xfrm>
            <a:custGeom>
              <a:avLst/>
              <a:gdLst>
                <a:gd name="connsiteX0" fmla="*/ 290619 w 1143804"/>
                <a:gd name="connsiteY0" fmla="*/ 302 h 735761"/>
                <a:gd name="connsiteX1" fmla="*/ 714857 w 1143804"/>
                <a:gd name="connsiteY1" fmla="*/ 120275 h 735761"/>
                <a:gd name="connsiteX2" fmla="*/ 1132620 w 1143804"/>
                <a:gd name="connsiteY2" fmla="*/ 664715 h 735761"/>
                <a:gd name="connsiteX3" fmla="*/ 1138304 w 1143804"/>
                <a:gd name="connsiteY3" fmla="*/ 690860 h 735761"/>
                <a:gd name="connsiteX4" fmla="*/ 1143804 w 1143804"/>
                <a:gd name="connsiteY4" fmla="*/ 694035 h 735761"/>
                <a:gd name="connsiteX5" fmla="*/ 1139308 w 1143804"/>
                <a:gd name="connsiteY5" fmla="*/ 695472 h 735761"/>
                <a:gd name="connsiteX6" fmla="*/ 1140311 w 1143804"/>
                <a:gd name="connsiteY6" fmla="*/ 700085 h 735761"/>
                <a:gd name="connsiteX7" fmla="*/ 1134812 w 1143804"/>
                <a:gd name="connsiteY7" fmla="*/ 696911 h 735761"/>
                <a:gd name="connsiteX8" fmla="*/ 1109327 w 1143804"/>
                <a:gd name="connsiteY8" fmla="*/ 705060 h 735761"/>
                <a:gd name="connsiteX9" fmla="*/ 428947 w 1143804"/>
                <a:gd name="connsiteY9" fmla="*/ 615486 h 735761"/>
                <a:gd name="connsiteX10" fmla="*/ 11184 w 1143804"/>
                <a:gd name="connsiteY10" fmla="*/ 71046 h 735761"/>
                <a:gd name="connsiteX11" fmla="*/ 5499 w 1143804"/>
                <a:gd name="connsiteY11" fmla="*/ 44901 h 735761"/>
                <a:gd name="connsiteX12" fmla="*/ 0 w 1143804"/>
                <a:gd name="connsiteY12" fmla="*/ 41727 h 735761"/>
                <a:gd name="connsiteX13" fmla="*/ 4496 w 1143804"/>
                <a:gd name="connsiteY13" fmla="*/ 40289 h 735761"/>
                <a:gd name="connsiteX14" fmla="*/ 3493 w 1143804"/>
                <a:gd name="connsiteY14" fmla="*/ 35676 h 735761"/>
                <a:gd name="connsiteX15" fmla="*/ 8992 w 1143804"/>
                <a:gd name="connsiteY15" fmla="*/ 38851 h 735761"/>
                <a:gd name="connsiteX16" fmla="*/ 34477 w 1143804"/>
                <a:gd name="connsiteY16" fmla="*/ 30702 h 735761"/>
                <a:gd name="connsiteX17" fmla="*/ 290619 w 1143804"/>
                <a:gd name="connsiteY17" fmla="*/ 302 h 735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43804" h="735761">
                  <a:moveTo>
                    <a:pt x="290619" y="302"/>
                  </a:moveTo>
                  <a:cubicBezTo>
                    <a:pt x="435153" y="4056"/>
                    <a:pt x="580841" y="42901"/>
                    <a:pt x="714857" y="120275"/>
                  </a:cubicBezTo>
                  <a:cubicBezTo>
                    <a:pt x="929283" y="244074"/>
                    <a:pt x="1073229" y="443066"/>
                    <a:pt x="1132620" y="664715"/>
                  </a:cubicBezTo>
                  <a:lnTo>
                    <a:pt x="1138304" y="690860"/>
                  </a:lnTo>
                  <a:lnTo>
                    <a:pt x="1143804" y="694035"/>
                  </a:lnTo>
                  <a:lnTo>
                    <a:pt x="1139308" y="695472"/>
                  </a:lnTo>
                  <a:lnTo>
                    <a:pt x="1140311" y="700085"/>
                  </a:lnTo>
                  <a:lnTo>
                    <a:pt x="1134812" y="696911"/>
                  </a:lnTo>
                  <a:lnTo>
                    <a:pt x="1109327" y="705060"/>
                  </a:lnTo>
                  <a:cubicBezTo>
                    <a:pt x="887679" y="764450"/>
                    <a:pt x="643373" y="739285"/>
                    <a:pt x="428947" y="615486"/>
                  </a:cubicBezTo>
                  <a:cubicBezTo>
                    <a:pt x="214521" y="491687"/>
                    <a:pt x="70574" y="292695"/>
                    <a:pt x="11184" y="71046"/>
                  </a:cubicBezTo>
                  <a:lnTo>
                    <a:pt x="5499" y="44901"/>
                  </a:lnTo>
                  <a:lnTo>
                    <a:pt x="0" y="41727"/>
                  </a:lnTo>
                  <a:lnTo>
                    <a:pt x="4496" y="40289"/>
                  </a:lnTo>
                  <a:lnTo>
                    <a:pt x="3493" y="35676"/>
                  </a:lnTo>
                  <a:lnTo>
                    <a:pt x="8992" y="38851"/>
                  </a:lnTo>
                  <a:lnTo>
                    <a:pt x="34477" y="30702"/>
                  </a:lnTo>
                  <a:cubicBezTo>
                    <a:pt x="117595" y="8430"/>
                    <a:pt x="203899" y="-1950"/>
                    <a:pt x="290619" y="302"/>
                  </a:cubicBezTo>
                  <a:close/>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cxnSp>
        <p:nvCxnSpPr>
          <p:cNvPr id="24" name="Straight Connector 23">
            <a:extLst>
              <a:ext uri="{FF2B5EF4-FFF2-40B4-BE49-F238E27FC236}">
                <a16:creationId xmlns:a16="http://schemas.microsoft.com/office/drawing/2014/main" id="{9E7C23BC-DAA6-40E1-8166-B8C4439D143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826000" y="3690871"/>
            <a:ext cx="54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Freeform: Shape 25">
            <a:extLst>
              <a:ext uri="{FF2B5EF4-FFF2-40B4-BE49-F238E27FC236}">
                <a16:creationId xmlns:a16="http://schemas.microsoft.com/office/drawing/2014/main" id="{93465154-C513-4D8E-AAE7-0008FE766B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V="1">
            <a:off x="8942212" y="184491"/>
            <a:ext cx="2287608" cy="3232926"/>
          </a:xfrm>
          <a:custGeom>
            <a:avLst/>
            <a:gdLst>
              <a:gd name="connsiteX0" fmla="*/ 1143804 w 2287608"/>
              <a:gd name="connsiteY0" fmla="*/ 1916209 h 3232926"/>
              <a:gd name="connsiteX1" fmla="*/ 1140311 w 2287608"/>
              <a:gd name="connsiteY1" fmla="*/ 1919384 h 3232926"/>
              <a:gd name="connsiteX2" fmla="*/ 1136818 w 2287608"/>
              <a:gd name="connsiteY2" fmla="*/ 1916209 h 3232926"/>
              <a:gd name="connsiteX3" fmla="*/ 1136818 w 2287608"/>
              <a:gd name="connsiteY3" fmla="*/ 1922559 h 3232926"/>
              <a:gd name="connsiteX4" fmla="*/ 1117018 w 2287608"/>
              <a:gd name="connsiteY4" fmla="*/ 1940554 h 3232926"/>
              <a:gd name="connsiteX5" fmla="*/ 854401 w 2287608"/>
              <a:gd name="connsiteY5" fmla="*/ 2574568 h 3232926"/>
              <a:gd name="connsiteX6" fmla="*/ 1117018 w 2287608"/>
              <a:gd name="connsiteY6" fmla="*/ 3208581 h 3232926"/>
              <a:gd name="connsiteX7" fmla="*/ 1136818 w 2287608"/>
              <a:gd name="connsiteY7" fmla="*/ 3226577 h 3232926"/>
              <a:gd name="connsiteX8" fmla="*/ 1136818 w 2287608"/>
              <a:gd name="connsiteY8" fmla="*/ 3232926 h 3232926"/>
              <a:gd name="connsiteX9" fmla="*/ 1140311 w 2287608"/>
              <a:gd name="connsiteY9" fmla="*/ 3229751 h 3232926"/>
              <a:gd name="connsiteX10" fmla="*/ 1143804 w 2287608"/>
              <a:gd name="connsiteY10" fmla="*/ 3232926 h 3232926"/>
              <a:gd name="connsiteX11" fmla="*/ 1143804 w 2287608"/>
              <a:gd name="connsiteY11" fmla="*/ 3226577 h 3232926"/>
              <a:gd name="connsiteX12" fmla="*/ 1163604 w 2287608"/>
              <a:gd name="connsiteY12" fmla="*/ 3208581 h 3232926"/>
              <a:gd name="connsiteX13" fmla="*/ 1426221 w 2287608"/>
              <a:gd name="connsiteY13" fmla="*/ 2574567 h 3232926"/>
              <a:gd name="connsiteX14" fmla="*/ 1163604 w 2287608"/>
              <a:gd name="connsiteY14" fmla="*/ 1940554 h 3232926"/>
              <a:gd name="connsiteX15" fmla="*/ 1143804 w 2287608"/>
              <a:gd name="connsiteY15" fmla="*/ 1922558 h 3232926"/>
              <a:gd name="connsiteX16" fmla="*/ 1140312 w 2287608"/>
              <a:gd name="connsiteY16" fmla="*/ 1494239 h 3232926"/>
              <a:gd name="connsiteX17" fmla="*/ 1134813 w 2287608"/>
              <a:gd name="connsiteY17" fmla="*/ 1497413 h 3232926"/>
              <a:gd name="connsiteX18" fmla="*/ 1109328 w 2287608"/>
              <a:gd name="connsiteY18" fmla="*/ 1489264 h 3232926"/>
              <a:gd name="connsiteX19" fmla="*/ 428947 w 2287608"/>
              <a:gd name="connsiteY19" fmla="*/ 1578838 h 3232926"/>
              <a:gd name="connsiteX20" fmla="*/ 11185 w 2287608"/>
              <a:gd name="connsiteY20" fmla="*/ 2123278 h 3232926"/>
              <a:gd name="connsiteX21" fmla="*/ 5499 w 2287608"/>
              <a:gd name="connsiteY21" fmla="*/ 2149423 h 3232926"/>
              <a:gd name="connsiteX22" fmla="*/ 0 w 2287608"/>
              <a:gd name="connsiteY22" fmla="*/ 2152597 h 3232926"/>
              <a:gd name="connsiteX23" fmla="*/ 4497 w 2287608"/>
              <a:gd name="connsiteY23" fmla="*/ 2154035 h 3232926"/>
              <a:gd name="connsiteX24" fmla="*/ 3493 w 2287608"/>
              <a:gd name="connsiteY24" fmla="*/ 2158648 h 3232926"/>
              <a:gd name="connsiteX25" fmla="*/ 8992 w 2287608"/>
              <a:gd name="connsiteY25" fmla="*/ 2155473 h 3232926"/>
              <a:gd name="connsiteX26" fmla="*/ 34477 w 2287608"/>
              <a:gd name="connsiteY26" fmla="*/ 2163622 h 3232926"/>
              <a:gd name="connsiteX27" fmla="*/ 290620 w 2287608"/>
              <a:gd name="connsiteY27" fmla="*/ 2194022 h 3232926"/>
              <a:gd name="connsiteX28" fmla="*/ 714858 w 2287608"/>
              <a:gd name="connsiteY28" fmla="*/ 2074049 h 3232926"/>
              <a:gd name="connsiteX29" fmla="*/ 1132621 w 2287608"/>
              <a:gd name="connsiteY29" fmla="*/ 1529609 h 3232926"/>
              <a:gd name="connsiteX30" fmla="*/ 1138305 w 2287608"/>
              <a:gd name="connsiteY30" fmla="*/ 1503464 h 3232926"/>
              <a:gd name="connsiteX31" fmla="*/ 1143804 w 2287608"/>
              <a:gd name="connsiteY31" fmla="*/ 1500289 h 3232926"/>
              <a:gd name="connsiteX32" fmla="*/ 1139308 w 2287608"/>
              <a:gd name="connsiteY32" fmla="*/ 1498852 h 3232926"/>
              <a:gd name="connsiteX33" fmla="*/ 2069415 w 2287608"/>
              <a:gd name="connsiteY33" fmla="*/ 1747063 h 3232926"/>
              <a:gd name="connsiteX34" fmla="*/ 1858661 w 2287608"/>
              <a:gd name="connsiteY34" fmla="*/ 1578837 h 3232926"/>
              <a:gd name="connsiteX35" fmla="*/ 1178281 w 2287608"/>
              <a:gd name="connsiteY35" fmla="*/ 1489263 h 3232926"/>
              <a:gd name="connsiteX36" fmla="*/ 1152796 w 2287608"/>
              <a:gd name="connsiteY36" fmla="*/ 1497412 h 3232926"/>
              <a:gd name="connsiteX37" fmla="*/ 1147297 w 2287608"/>
              <a:gd name="connsiteY37" fmla="*/ 1494238 h 3232926"/>
              <a:gd name="connsiteX38" fmla="*/ 1148300 w 2287608"/>
              <a:gd name="connsiteY38" fmla="*/ 1498851 h 3232926"/>
              <a:gd name="connsiteX39" fmla="*/ 1143804 w 2287608"/>
              <a:gd name="connsiteY39" fmla="*/ 1500288 h 3232926"/>
              <a:gd name="connsiteX40" fmla="*/ 1149304 w 2287608"/>
              <a:gd name="connsiteY40" fmla="*/ 1503463 h 3232926"/>
              <a:gd name="connsiteX41" fmla="*/ 1154988 w 2287608"/>
              <a:gd name="connsiteY41" fmla="*/ 1529608 h 3232926"/>
              <a:gd name="connsiteX42" fmla="*/ 1572751 w 2287608"/>
              <a:gd name="connsiteY42" fmla="*/ 2074048 h 3232926"/>
              <a:gd name="connsiteX43" fmla="*/ 1996989 w 2287608"/>
              <a:gd name="connsiteY43" fmla="*/ 2194021 h 3232926"/>
              <a:gd name="connsiteX44" fmla="*/ 2253131 w 2287608"/>
              <a:gd name="connsiteY44" fmla="*/ 2163621 h 3232926"/>
              <a:gd name="connsiteX45" fmla="*/ 2278616 w 2287608"/>
              <a:gd name="connsiteY45" fmla="*/ 2155472 h 3232926"/>
              <a:gd name="connsiteX46" fmla="*/ 2284115 w 2287608"/>
              <a:gd name="connsiteY46" fmla="*/ 2158647 h 3232926"/>
              <a:gd name="connsiteX47" fmla="*/ 2283112 w 2287608"/>
              <a:gd name="connsiteY47" fmla="*/ 2154034 h 3232926"/>
              <a:gd name="connsiteX48" fmla="*/ 2287608 w 2287608"/>
              <a:gd name="connsiteY48" fmla="*/ 2152596 h 3232926"/>
              <a:gd name="connsiteX49" fmla="*/ 2282109 w 2287608"/>
              <a:gd name="connsiteY49" fmla="*/ 2149422 h 3232926"/>
              <a:gd name="connsiteX50" fmla="*/ 2276424 w 2287608"/>
              <a:gd name="connsiteY50" fmla="*/ 2123277 h 3232926"/>
              <a:gd name="connsiteX51" fmla="*/ 2069415 w 2287608"/>
              <a:gd name="connsiteY51" fmla="*/ 1747063 h 3232926"/>
              <a:gd name="connsiteX52" fmla="*/ 1140311 w 2287608"/>
              <a:gd name="connsiteY52" fmla="*/ 779689 h 3232926"/>
              <a:gd name="connsiteX53" fmla="*/ 1134812 w 2287608"/>
              <a:gd name="connsiteY53" fmla="*/ 782863 h 3232926"/>
              <a:gd name="connsiteX54" fmla="*/ 1109328 w 2287608"/>
              <a:gd name="connsiteY54" fmla="*/ 774714 h 3232926"/>
              <a:gd name="connsiteX55" fmla="*/ 428947 w 2287608"/>
              <a:gd name="connsiteY55" fmla="*/ 864288 h 3232926"/>
              <a:gd name="connsiteX56" fmla="*/ 11185 w 2287608"/>
              <a:gd name="connsiteY56" fmla="*/ 1408728 h 3232926"/>
              <a:gd name="connsiteX57" fmla="*/ 5499 w 2287608"/>
              <a:gd name="connsiteY57" fmla="*/ 1434873 h 3232926"/>
              <a:gd name="connsiteX58" fmla="*/ 0 w 2287608"/>
              <a:gd name="connsiteY58" fmla="*/ 1438047 h 3232926"/>
              <a:gd name="connsiteX59" fmla="*/ 4497 w 2287608"/>
              <a:gd name="connsiteY59" fmla="*/ 1439485 h 3232926"/>
              <a:gd name="connsiteX60" fmla="*/ 3493 w 2287608"/>
              <a:gd name="connsiteY60" fmla="*/ 1444098 h 3232926"/>
              <a:gd name="connsiteX61" fmla="*/ 8992 w 2287608"/>
              <a:gd name="connsiteY61" fmla="*/ 1440923 h 3232926"/>
              <a:gd name="connsiteX62" fmla="*/ 34477 w 2287608"/>
              <a:gd name="connsiteY62" fmla="*/ 1449072 h 3232926"/>
              <a:gd name="connsiteX63" fmla="*/ 290620 w 2287608"/>
              <a:gd name="connsiteY63" fmla="*/ 1479472 h 3232926"/>
              <a:gd name="connsiteX64" fmla="*/ 714858 w 2287608"/>
              <a:gd name="connsiteY64" fmla="*/ 1359499 h 3232926"/>
              <a:gd name="connsiteX65" fmla="*/ 1132621 w 2287608"/>
              <a:gd name="connsiteY65" fmla="*/ 815059 h 3232926"/>
              <a:gd name="connsiteX66" fmla="*/ 1138305 w 2287608"/>
              <a:gd name="connsiteY66" fmla="*/ 788914 h 3232926"/>
              <a:gd name="connsiteX67" fmla="*/ 1143805 w 2287608"/>
              <a:gd name="connsiteY67" fmla="*/ 785739 h 3232926"/>
              <a:gd name="connsiteX68" fmla="*/ 1139308 w 2287608"/>
              <a:gd name="connsiteY68" fmla="*/ 784302 h 3232926"/>
              <a:gd name="connsiteX69" fmla="*/ 2069415 w 2287608"/>
              <a:gd name="connsiteY69" fmla="*/ 1032514 h 3232926"/>
              <a:gd name="connsiteX70" fmla="*/ 1858661 w 2287608"/>
              <a:gd name="connsiteY70" fmla="*/ 864289 h 3232926"/>
              <a:gd name="connsiteX71" fmla="*/ 1178281 w 2287608"/>
              <a:gd name="connsiteY71" fmla="*/ 774715 h 3232926"/>
              <a:gd name="connsiteX72" fmla="*/ 1152796 w 2287608"/>
              <a:gd name="connsiteY72" fmla="*/ 782864 h 3232926"/>
              <a:gd name="connsiteX73" fmla="*/ 1147297 w 2287608"/>
              <a:gd name="connsiteY73" fmla="*/ 779690 h 3232926"/>
              <a:gd name="connsiteX74" fmla="*/ 1148300 w 2287608"/>
              <a:gd name="connsiteY74" fmla="*/ 784303 h 3232926"/>
              <a:gd name="connsiteX75" fmla="*/ 1143804 w 2287608"/>
              <a:gd name="connsiteY75" fmla="*/ 785740 h 3232926"/>
              <a:gd name="connsiteX76" fmla="*/ 1149304 w 2287608"/>
              <a:gd name="connsiteY76" fmla="*/ 788915 h 3232926"/>
              <a:gd name="connsiteX77" fmla="*/ 1154988 w 2287608"/>
              <a:gd name="connsiteY77" fmla="*/ 815060 h 3232926"/>
              <a:gd name="connsiteX78" fmla="*/ 1572751 w 2287608"/>
              <a:gd name="connsiteY78" fmla="*/ 1359500 h 3232926"/>
              <a:gd name="connsiteX79" fmla="*/ 1996989 w 2287608"/>
              <a:gd name="connsiteY79" fmla="*/ 1479473 h 3232926"/>
              <a:gd name="connsiteX80" fmla="*/ 2253131 w 2287608"/>
              <a:gd name="connsiteY80" fmla="*/ 1449073 h 3232926"/>
              <a:gd name="connsiteX81" fmla="*/ 2278616 w 2287608"/>
              <a:gd name="connsiteY81" fmla="*/ 1440924 h 3232926"/>
              <a:gd name="connsiteX82" fmla="*/ 2284115 w 2287608"/>
              <a:gd name="connsiteY82" fmla="*/ 1444099 h 3232926"/>
              <a:gd name="connsiteX83" fmla="*/ 2283112 w 2287608"/>
              <a:gd name="connsiteY83" fmla="*/ 1439486 h 3232926"/>
              <a:gd name="connsiteX84" fmla="*/ 2287608 w 2287608"/>
              <a:gd name="connsiteY84" fmla="*/ 1438048 h 3232926"/>
              <a:gd name="connsiteX85" fmla="*/ 2282109 w 2287608"/>
              <a:gd name="connsiteY85" fmla="*/ 1434874 h 3232926"/>
              <a:gd name="connsiteX86" fmla="*/ 2276424 w 2287608"/>
              <a:gd name="connsiteY86" fmla="*/ 1408729 h 3232926"/>
              <a:gd name="connsiteX87" fmla="*/ 2069415 w 2287608"/>
              <a:gd name="connsiteY87" fmla="*/ 1032514 h 3232926"/>
              <a:gd name="connsiteX88" fmla="*/ 1140311 w 2287608"/>
              <a:gd name="connsiteY88" fmla="*/ 35676 h 3232926"/>
              <a:gd name="connsiteX89" fmla="*/ 1134812 w 2287608"/>
              <a:gd name="connsiteY89" fmla="*/ 38850 h 3232926"/>
              <a:gd name="connsiteX90" fmla="*/ 1109328 w 2287608"/>
              <a:gd name="connsiteY90" fmla="*/ 30701 h 3232926"/>
              <a:gd name="connsiteX91" fmla="*/ 428948 w 2287608"/>
              <a:gd name="connsiteY91" fmla="*/ 120275 h 3232926"/>
              <a:gd name="connsiteX92" fmla="*/ 11185 w 2287608"/>
              <a:gd name="connsiteY92" fmla="*/ 664715 h 3232926"/>
              <a:gd name="connsiteX93" fmla="*/ 5499 w 2287608"/>
              <a:gd name="connsiteY93" fmla="*/ 690860 h 3232926"/>
              <a:gd name="connsiteX94" fmla="*/ 0 w 2287608"/>
              <a:gd name="connsiteY94" fmla="*/ 694034 h 3232926"/>
              <a:gd name="connsiteX95" fmla="*/ 4497 w 2287608"/>
              <a:gd name="connsiteY95" fmla="*/ 695472 h 3232926"/>
              <a:gd name="connsiteX96" fmla="*/ 3493 w 2287608"/>
              <a:gd name="connsiteY96" fmla="*/ 700085 h 3232926"/>
              <a:gd name="connsiteX97" fmla="*/ 8992 w 2287608"/>
              <a:gd name="connsiteY97" fmla="*/ 696910 h 3232926"/>
              <a:gd name="connsiteX98" fmla="*/ 34477 w 2287608"/>
              <a:gd name="connsiteY98" fmla="*/ 705059 h 3232926"/>
              <a:gd name="connsiteX99" fmla="*/ 290620 w 2287608"/>
              <a:gd name="connsiteY99" fmla="*/ 735459 h 3232926"/>
              <a:gd name="connsiteX100" fmla="*/ 714857 w 2287608"/>
              <a:gd name="connsiteY100" fmla="*/ 615486 h 3232926"/>
              <a:gd name="connsiteX101" fmla="*/ 1132621 w 2287608"/>
              <a:gd name="connsiteY101" fmla="*/ 71046 h 3232926"/>
              <a:gd name="connsiteX102" fmla="*/ 1138305 w 2287608"/>
              <a:gd name="connsiteY102" fmla="*/ 44901 h 3232926"/>
              <a:gd name="connsiteX103" fmla="*/ 1143805 w 2287608"/>
              <a:gd name="connsiteY103" fmla="*/ 41726 h 3232926"/>
              <a:gd name="connsiteX104" fmla="*/ 1139308 w 2287608"/>
              <a:gd name="connsiteY104" fmla="*/ 40289 h 3232926"/>
              <a:gd name="connsiteX105" fmla="*/ 2069415 w 2287608"/>
              <a:gd name="connsiteY105" fmla="*/ 288501 h 3232926"/>
              <a:gd name="connsiteX106" fmla="*/ 1858661 w 2287608"/>
              <a:gd name="connsiteY106" fmla="*/ 120276 h 3232926"/>
              <a:gd name="connsiteX107" fmla="*/ 1178281 w 2287608"/>
              <a:gd name="connsiteY107" fmla="*/ 30702 h 3232926"/>
              <a:gd name="connsiteX108" fmla="*/ 1152796 w 2287608"/>
              <a:gd name="connsiteY108" fmla="*/ 38850 h 3232926"/>
              <a:gd name="connsiteX109" fmla="*/ 1147297 w 2287608"/>
              <a:gd name="connsiteY109" fmla="*/ 35676 h 3232926"/>
              <a:gd name="connsiteX110" fmla="*/ 1148300 w 2287608"/>
              <a:gd name="connsiteY110" fmla="*/ 40290 h 3232926"/>
              <a:gd name="connsiteX111" fmla="*/ 1143804 w 2287608"/>
              <a:gd name="connsiteY111" fmla="*/ 41727 h 3232926"/>
              <a:gd name="connsiteX112" fmla="*/ 1149304 w 2287608"/>
              <a:gd name="connsiteY112" fmla="*/ 44901 h 3232926"/>
              <a:gd name="connsiteX113" fmla="*/ 1154988 w 2287608"/>
              <a:gd name="connsiteY113" fmla="*/ 71046 h 3232926"/>
              <a:gd name="connsiteX114" fmla="*/ 1572751 w 2287608"/>
              <a:gd name="connsiteY114" fmla="*/ 615486 h 3232926"/>
              <a:gd name="connsiteX115" fmla="*/ 1996989 w 2287608"/>
              <a:gd name="connsiteY115" fmla="*/ 735460 h 3232926"/>
              <a:gd name="connsiteX116" fmla="*/ 2253131 w 2287608"/>
              <a:gd name="connsiteY116" fmla="*/ 705060 h 3232926"/>
              <a:gd name="connsiteX117" fmla="*/ 2278616 w 2287608"/>
              <a:gd name="connsiteY117" fmla="*/ 696911 h 3232926"/>
              <a:gd name="connsiteX118" fmla="*/ 2284115 w 2287608"/>
              <a:gd name="connsiteY118" fmla="*/ 700086 h 3232926"/>
              <a:gd name="connsiteX119" fmla="*/ 2283112 w 2287608"/>
              <a:gd name="connsiteY119" fmla="*/ 695473 h 3232926"/>
              <a:gd name="connsiteX120" fmla="*/ 2287608 w 2287608"/>
              <a:gd name="connsiteY120" fmla="*/ 694035 h 3232926"/>
              <a:gd name="connsiteX121" fmla="*/ 2282109 w 2287608"/>
              <a:gd name="connsiteY121" fmla="*/ 690860 h 3232926"/>
              <a:gd name="connsiteX122" fmla="*/ 2276424 w 2287608"/>
              <a:gd name="connsiteY122" fmla="*/ 664716 h 3232926"/>
              <a:gd name="connsiteX123" fmla="*/ 2069415 w 2287608"/>
              <a:gd name="connsiteY123" fmla="*/ 288501 h 3232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Lst>
            <a:rect l="l" t="t" r="r" b="b"/>
            <a:pathLst>
              <a:path w="2287608" h="3232926">
                <a:moveTo>
                  <a:pt x="1143804" y="1916209"/>
                </a:moveTo>
                <a:lnTo>
                  <a:pt x="1140311" y="1919384"/>
                </a:lnTo>
                <a:lnTo>
                  <a:pt x="1136818" y="1916209"/>
                </a:lnTo>
                <a:lnTo>
                  <a:pt x="1136818" y="1922559"/>
                </a:lnTo>
                <a:lnTo>
                  <a:pt x="1117018" y="1940554"/>
                </a:lnTo>
                <a:cubicBezTo>
                  <a:pt x="954760" y="2102813"/>
                  <a:pt x="854401" y="2326970"/>
                  <a:pt x="854401" y="2574568"/>
                </a:cubicBezTo>
                <a:cubicBezTo>
                  <a:pt x="854401" y="2822165"/>
                  <a:pt x="954760" y="3046323"/>
                  <a:pt x="1117018" y="3208581"/>
                </a:cubicBezTo>
                <a:lnTo>
                  <a:pt x="1136818" y="3226577"/>
                </a:lnTo>
                <a:lnTo>
                  <a:pt x="1136818" y="3232926"/>
                </a:lnTo>
                <a:lnTo>
                  <a:pt x="1140311" y="3229751"/>
                </a:lnTo>
                <a:lnTo>
                  <a:pt x="1143804" y="3232926"/>
                </a:lnTo>
                <a:lnTo>
                  <a:pt x="1143804" y="3226577"/>
                </a:lnTo>
                <a:lnTo>
                  <a:pt x="1163604" y="3208581"/>
                </a:lnTo>
                <a:cubicBezTo>
                  <a:pt x="1325862" y="3046323"/>
                  <a:pt x="1426221" y="2822165"/>
                  <a:pt x="1426221" y="2574567"/>
                </a:cubicBezTo>
                <a:cubicBezTo>
                  <a:pt x="1426221" y="2326970"/>
                  <a:pt x="1325862" y="2102812"/>
                  <a:pt x="1163604" y="1940554"/>
                </a:cubicBezTo>
                <a:lnTo>
                  <a:pt x="1143804" y="1922558"/>
                </a:lnTo>
                <a:close/>
                <a:moveTo>
                  <a:pt x="1140312" y="1494239"/>
                </a:moveTo>
                <a:lnTo>
                  <a:pt x="1134813" y="1497413"/>
                </a:lnTo>
                <a:lnTo>
                  <a:pt x="1109328" y="1489264"/>
                </a:lnTo>
                <a:cubicBezTo>
                  <a:pt x="887680" y="1429874"/>
                  <a:pt x="643374" y="1455039"/>
                  <a:pt x="428947" y="1578838"/>
                </a:cubicBezTo>
                <a:cubicBezTo>
                  <a:pt x="214522" y="1702637"/>
                  <a:pt x="70575" y="1901629"/>
                  <a:pt x="11185" y="2123278"/>
                </a:cubicBezTo>
                <a:lnTo>
                  <a:pt x="5499" y="2149423"/>
                </a:lnTo>
                <a:lnTo>
                  <a:pt x="0" y="2152597"/>
                </a:lnTo>
                <a:lnTo>
                  <a:pt x="4497" y="2154035"/>
                </a:lnTo>
                <a:lnTo>
                  <a:pt x="3493" y="2158648"/>
                </a:lnTo>
                <a:lnTo>
                  <a:pt x="8992" y="2155473"/>
                </a:lnTo>
                <a:lnTo>
                  <a:pt x="34477" y="2163622"/>
                </a:lnTo>
                <a:cubicBezTo>
                  <a:pt x="117596" y="2185894"/>
                  <a:pt x="203900" y="2196274"/>
                  <a:pt x="290620" y="2194022"/>
                </a:cubicBezTo>
                <a:cubicBezTo>
                  <a:pt x="435153" y="2190268"/>
                  <a:pt x="580841" y="2151423"/>
                  <a:pt x="714858" y="2074049"/>
                </a:cubicBezTo>
                <a:cubicBezTo>
                  <a:pt x="929283" y="1950250"/>
                  <a:pt x="1073230" y="1751258"/>
                  <a:pt x="1132621" y="1529609"/>
                </a:cubicBezTo>
                <a:lnTo>
                  <a:pt x="1138305" y="1503464"/>
                </a:lnTo>
                <a:lnTo>
                  <a:pt x="1143804" y="1500289"/>
                </a:lnTo>
                <a:lnTo>
                  <a:pt x="1139308" y="1498852"/>
                </a:lnTo>
                <a:close/>
                <a:moveTo>
                  <a:pt x="2069415" y="1747063"/>
                </a:moveTo>
                <a:cubicBezTo>
                  <a:pt x="2009570" y="1682261"/>
                  <a:pt x="1939071" y="1625262"/>
                  <a:pt x="1858661" y="1578837"/>
                </a:cubicBezTo>
                <a:cubicBezTo>
                  <a:pt x="1644235" y="1455038"/>
                  <a:pt x="1399929" y="1429873"/>
                  <a:pt x="1178281" y="1489263"/>
                </a:cubicBezTo>
                <a:lnTo>
                  <a:pt x="1152796" y="1497412"/>
                </a:lnTo>
                <a:lnTo>
                  <a:pt x="1147297" y="1494238"/>
                </a:lnTo>
                <a:lnTo>
                  <a:pt x="1148300" y="1498851"/>
                </a:lnTo>
                <a:lnTo>
                  <a:pt x="1143804" y="1500288"/>
                </a:lnTo>
                <a:lnTo>
                  <a:pt x="1149304" y="1503463"/>
                </a:lnTo>
                <a:lnTo>
                  <a:pt x="1154988" y="1529608"/>
                </a:lnTo>
                <a:cubicBezTo>
                  <a:pt x="1214379" y="1751257"/>
                  <a:pt x="1358325" y="1950249"/>
                  <a:pt x="1572751" y="2074048"/>
                </a:cubicBezTo>
                <a:cubicBezTo>
                  <a:pt x="1706767" y="2151422"/>
                  <a:pt x="1852455" y="2190267"/>
                  <a:pt x="1996989" y="2194021"/>
                </a:cubicBezTo>
                <a:cubicBezTo>
                  <a:pt x="2083709" y="2196273"/>
                  <a:pt x="2170013" y="2185893"/>
                  <a:pt x="2253131" y="2163621"/>
                </a:cubicBezTo>
                <a:lnTo>
                  <a:pt x="2278616" y="2155472"/>
                </a:lnTo>
                <a:lnTo>
                  <a:pt x="2284115" y="2158647"/>
                </a:lnTo>
                <a:lnTo>
                  <a:pt x="2283112" y="2154034"/>
                </a:lnTo>
                <a:lnTo>
                  <a:pt x="2287608" y="2152596"/>
                </a:lnTo>
                <a:lnTo>
                  <a:pt x="2282109" y="2149422"/>
                </a:lnTo>
                <a:lnTo>
                  <a:pt x="2276424" y="2123277"/>
                </a:lnTo>
                <a:cubicBezTo>
                  <a:pt x="2239306" y="1984747"/>
                  <a:pt x="2169157" y="1855067"/>
                  <a:pt x="2069415" y="1747063"/>
                </a:cubicBezTo>
                <a:close/>
                <a:moveTo>
                  <a:pt x="1140311" y="779689"/>
                </a:moveTo>
                <a:lnTo>
                  <a:pt x="1134812" y="782863"/>
                </a:lnTo>
                <a:lnTo>
                  <a:pt x="1109328" y="774714"/>
                </a:lnTo>
                <a:cubicBezTo>
                  <a:pt x="887679" y="715324"/>
                  <a:pt x="643374" y="740489"/>
                  <a:pt x="428947" y="864288"/>
                </a:cubicBezTo>
                <a:cubicBezTo>
                  <a:pt x="214522" y="988087"/>
                  <a:pt x="70575" y="1187079"/>
                  <a:pt x="11185" y="1408728"/>
                </a:cubicBezTo>
                <a:lnTo>
                  <a:pt x="5499" y="1434873"/>
                </a:lnTo>
                <a:lnTo>
                  <a:pt x="0" y="1438047"/>
                </a:lnTo>
                <a:lnTo>
                  <a:pt x="4497" y="1439485"/>
                </a:lnTo>
                <a:lnTo>
                  <a:pt x="3493" y="1444098"/>
                </a:lnTo>
                <a:lnTo>
                  <a:pt x="8992" y="1440923"/>
                </a:lnTo>
                <a:lnTo>
                  <a:pt x="34477" y="1449072"/>
                </a:lnTo>
                <a:cubicBezTo>
                  <a:pt x="117595" y="1471344"/>
                  <a:pt x="203900" y="1481724"/>
                  <a:pt x="290620" y="1479472"/>
                </a:cubicBezTo>
                <a:cubicBezTo>
                  <a:pt x="435154" y="1475718"/>
                  <a:pt x="580841" y="1436873"/>
                  <a:pt x="714858" y="1359499"/>
                </a:cubicBezTo>
                <a:cubicBezTo>
                  <a:pt x="929284" y="1235700"/>
                  <a:pt x="1073229" y="1036708"/>
                  <a:pt x="1132621" y="815059"/>
                </a:cubicBezTo>
                <a:lnTo>
                  <a:pt x="1138305" y="788914"/>
                </a:lnTo>
                <a:lnTo>
                  <a:pt x="1143805" y="785739"/>
                </a:lnTo>
                <a:lnTo>
                  <a:pt x="1139308" y="784302"/>
                </a:lnTo>
                <a:close/>
                <a:moveTo>
                  <a:pt x="2069415" y="1032514"/>
                </a:moveTo>
                <a:cubicBezTo>
                  <a:pt x="2009570" y="967712"/>
                  <a:pt x="1939071" y="910714"/>
                  <a:pt x="1858661" y="864289"/>
                </a:cubicBezTo>
                <a:cubicBezTo>
                  <a:pt x="1644235" y="740490"/>
                  <a:pt x="1399929" y="715325"/>
                  <a:pt x="1178281" y="774715"/>
                </a:cubicBezTo>
                <a:lnTo>
                  <a:pt x="1152796" y="782864"/>
                </a:lnTo>
                <a:lnTo>
                  <a:pt x="1147297" y="779690"/>
                </a:lnTo>
                <a:lnTo>
                  <a:pt x="1148300" y="784303"/>
                </a:lnTo>
                <a:lnTo>
                  <a:pt x="1143804" y="785740"/>
                </a:lnTo>
                <a:lnTo>
                  <a:pt x="1149304" y="788915"/>
                </a:lnTo>
                <a:lnTo>
                  <a:pt x="1154988" y="815060"/>
                </a:lnTo>
                <a:cubicBezTo>
                  <a:pt x="1214379" y="1036709"/>
                  <a:pt x="1358325" y="1235701"/>
                  <a:pt x="1572751" y="1359500"/>
                </a:cubicBezTo>
                <a:cubicBezTo>
                  <a:pt x="1706767" y="1436874"/>
                  <a:pt x="1852455" y="1475719"/>
                  <a:pt x="1996989" y="1479473"/>
                </a:cubicBezTo>
                <a:cubicBezTo>
                  <a:pt x="2083709" y="1481725"/>
                  <a:pt x="2170013" y="1471345"/>
                  <a:pt x="2253131" y="1449073"/>
                </a:cubicBezTo>
                <a:lnTo>
                  <a:pt x="2278616" y="1440924"/>
                </a:lnTo>
                <a:lnTo>
                  <a:pt x="2284115" y="1444099"/>
                </a:lnTo>
                <a:lnTo>
                  <a:pt x="2283112" y="1439486"/>
                </a:lnTo>
                <a:lnTo>
                  <a:pt x="2287608" y="1438048"/>
                </a:lnTo>
                <a:lnTo>
                  <a:pt x="2282109" y="1434874"/>
                </a:lnTo>
                <a:lnTo>
                  <a:pt x="2276424" y="1408729"/>
                </a:lnTo>
                <a:cubicBezTo>
                  <a:pt x="2239306" y="1270198"/>
                  <a:pt x="2169157" y="1140518"/>
                  <a:pt x="2069415" y="1032514"/>
                </a:cubicBezTo>
                <a:close/>
                <a:moveTo>
                  <a:pt x="1140311" y="35676"/>
                </a:moveTo>
                <a:lnTo>
                  <a:pt x="1134812" y="38850"/>
                </a:lnTo>
                <a:lnTo>
                  <a:pt x="1109328" y="30701"/>
                </a:lnTo>
                <a:cubicBezTo>
                  <a:pt x="887679" y="-28689"/>
                  <a:pt x="643374" y="-3524"/>
                  <a:pt x="428948" y="120275"/>
                </a:cubicBezTo>
                <a:cubicBezTo>
                  <a:pt x="214521" y="244074"/>
                  <a:pt x="70575" y="443066"/>
                  <a:pt x="11185" y="664715"/>
                </a:cubicBezTo>
                <a:lnTo>
                  <a:pt x="5499" y="690860"/>
                </a:lnTo>
                <a:lnTo>
                  <a:pt x="0" y="694034"/>
                </a:lnTo>
                <a:lnTo>
                  <a:pt x="4497" y="695472"/>
                </a:lnTo>
                <a:lnTo>
                  <a:pt x="3493" y="700085"/>
                </a:lnTo>
                <a:lnTo>
                  <a:pt x="8992" y="696910"/>
                </a:lnTo>
                <a:lnTo>
                  <a:pt x="34477" y="705059"/>
                </a:lnTo>
                <a:cubicBezTo>
                  <a:pt x="117595" y="727331"/>
                  <a:pt x="203900" y="737711"/>
                  <a:pt x="290620" y="735459"/>
                </a:cubicBezTo>
                <a:cubicBezTo>
                  <a:pt x="435154" y="731705"/>
                  <a:pt x="580841" y="692860"/>
                  <a:pt x="714857" y="615486"/>
                </a:cubicBezTo>
                <a:cubicBezTo>
                  <a:pt x="929284" y="491687"/>
                  <a:pt x="1073229" y="292695"/>
                  <a:pt x="1132621" y="71046"/>
                </a:cubicBezTo>
                <a:lnTo>
                  <a:pt x="1138305" y="44901"/>
                </a:lnTo>
                <a:lnTo>
                  <a:pt x="1143805" y="41726"/>
                </a:lnTo>
                <a:lnTo>
                  <a:pt x="1139308" y="40289"/>
                </a:lnTo>
                <a:close/>
                <a:moveTo>
                  <a:pt x="2069415" y="288501"/>
                </a:moveTo>
                <a:cubicBezTo>
                  <a:pt x="2009570" y="223699"/>
                  <a:pt x="1939071" y="166700"/>
                  <a:pt x="1858661" y="120276"/>
                </a:cubicBezTo>
                <a:cubicBezTo>
                  <a:pt x="1644235" y="-3523"/>
                  <a:pt x="1399929" y="-28688"/>
                  <a:pt x="1178281" y="30702"/>
                </a:cubicBezTo>
                <a:lnTo>
                  <a:pt x="1152796" y="38850"/>
                </a:lnTo>
                <a:lnTo>
                  <a:pt x="1147297" y="35676"/>
                </a:lnTo>
                <a:lnTo>
                  <a:pt x="1148300" y="40290"/>
                </a:lnTo>
                <a:lnTo>
                  <a:pt x="1143804" y="41727"/>
                </a:lnTo>
                <a:lnTo>
                  <a:pt x="1149304" y="44901"/>
                </a:lnTo>
                <a:lnTo>
                  <a:pt x="1154988" y="71046"/>
                </a:lnTo>
                <a:cubicBezTo>
                  <a:pt x="1214379" y="292695"/>
                  <a:pt x="1358325" y="491688"/>
                  <a:pt x="1572751" y="615486"/>
                </a:cubicBezTo>
                <a:cubicBezTo>
                  <a:pt x="1706767" y="692860"/>
                  <a:pt x="1852455" y="731705"/>
                  <a:pt x="1996989" y="735460"/>
                </a:cubicBezTo>
                <a:cubicBezTo>
                  <a:pt x="2083709" y="737712"/>
                  <a:pt x="2170013" y="727332"/>
                  <a:pt x="2253131" y="705060"/>
                </a:cubicBezTo>
                <a:lnTo>
                  <a:pt x="2278616" y="696911"/>
                </a:lnTo>
                <a:lnTo>
                  <a:pt x="2284115" y="700086"/>
                </a:lnTo>
                <a:lnTo>
                  <a:pt x="2283112" y="695473"/>
                </a:lnTo>
                <a:lnTo>
                  <a:pt x="2287608" y="694035"/>
                </a:lnTo>
                <a:lnTo>
                  <a:pt x="2282109" y="690860"/>
                </a:lnTo>
                <a:lnTo>
                  <a:pt x="2276424" y="664716"/>
                </a:lnTo>
                <a:cubicBezTo>
                  <a:pt x="2239306" y="526185"/>
                  <a:pt x="2169157" y="396505"/>
                  <a:pt x="2069415" y="288501"/>
                </a:cubicBezTo>
                <a:close/>
              </a:path>
            </a:pathLst>
          </a:cu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tx1"/>
              </a:solidFill>
            </a:endParaRPr>
          </a:p>
        </p:txBody>
      </p:sp>
      <p:grpSp>
        <p:nvGrpSpPr>
          <p:cNvPr id="28" name="Group 27">
            <a:extLst>
              <a:ext uri="{FF2B5EF4-FFF2-40B4-BE49-F238E27FC236}">
                <a16:creationId xmlns:a16="http://schemas.microsoft.com/office/drawing/2014/main" id="{2840A968-B9F1-4307-8A13-48F4453A302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8100000" flipV="1">
            <a:off x="521489" y="5639014"/>
            <a:ext cx="865742" cy="628383"/>
            <a:chOff x="558167" y="958515"/>
            <a:chExt cx="865742" cy="628383"/>
          </a:xfrm>
          <a:solidFill>
            <a:schemeClr val="accent3"/>
          </a:solidFill>
        </p:grpSpPr>
        <p:sp>
          <p:nvSpPr>
            <p:cNvPr id="29" name="Freeform: Shape 28">
              <a:extLst>
                <a:ext uri="{FF2B5EF4-FFF2-40B4-BE49-F238E27FC236}">
                  <a16:creationId xmlns:a16="http://schemas.microsoft.com/office/drawing/2014/main" id="{2BD285FD-B74A-41D4-9B6A-D056344555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8100000" flipH="1">
              <a:off x="558167" y="1122160"/>
              <a:ext cx="464738" cy="464738"/>
            </a:xfrm>
            <a:custGeom>
              <a:avLst/>
              <a:gdLst>
                <a:gd name="connsiteX0" fmla="*/ 446142 w 464738"/>
                <a:gd name="connsiteY0" fmla="*/ 464738 h 464738"/>
                <a:gd name="connsiteX1" fmla="*/ 130673 w 464738"/>
                <a:gd name="connsiteY1" fmla="*/ 334066 h 464738"/>
                <a:gd name="connsiteX2" fmla="*/ 0 w 464738"/>
                <a:gd name="connsiteY2" fmla="*/ 18596 h 464738"/>
                <a:gd name="connsiteX3" fmla="*/ 836 w 464738"/>
                <a:gd name="connsiteY3" fmla="*/ 1089 h 464738"/>
                <a:gd name="connsiteX4" fmla="*/ 606 w 464738"/>
                <a:gd name="connsiteY4" fmla="*/ 859 h 464738"/>
                <a:gd name="connsiteX5" fmla="*/ 848 w 464738"/>
                <a:gd name="connsiteY5" fmla="*/ 848 h 464738"/>
                <a:gd name="connsiteX6" fmla="*/ 859 w 464738"/>
                <a:gd name="connsiteY6" fmla="*/ 606 h 464738"/>
                <a:gd name="connsiteX7" fmla="*/ 1089 w 464738"/>
                <a:gd name="connsiteY7" fmla="*/ 836 h 464738"/>
                <a:gd name="connsiteX8" fmla="*/ 18596 w 464738"/>
                <a:gd name="connsiteY8" fmla="*/ 0 h 464738"/>
                <a:gd name="connsiteX9" fmla="*/ 334066 w 464738"/>
                <a:gd name="connsiteY9" fmla="*/ 130672 h 464738"/>
                <a:gd name="connsiteX10" fmla="*/ 464738 w 464738"/>
                <a:gd name="connsiteY10" fmla="*/ 446142 h 464738"/>
                <a:gd name="connsiteX11" fmla="*/ 463902 w 464738"/>
                <a:gd name="connsiteY11" fmla="*/ 463650 h 464738"/>
                <a:gd name="connsiteX12" fmla="*/ 464132 w 464738"/>
                <a:gd name="connsiteY12" fmla="*/ 463880 h 464738"/>
                <a:gd name="connsiteX13" fmla="*/ 463891 w 464738"/>
                <a:gd name="connsiteY13" fmla="*/ 463892 h 464738"/>
                <a:gd name="connsiteX14" fmla="*/ 463879 w 464738"/>
                <a:gd name="connsiteY14" fmla="*/ 464132 h 464738"/>
                <a:gd name="connsiteX15" fmla="*/ 463650 w 464738"/>
                <a:gd name="connsiteY15" fmla="*/ 463903 h 464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4738" h="464738">
                  <a:moveTo>
                    <a:pt x="446142" y="464738"/>
                  </a:moveTo>
                  <a:cubicBezTo>
                    <a:pt x="331965" y="464738"/>
                    <a:pt x="217787" y="421181"/>
                    <a:pt x="130673" y="334066"/>
                  </a:cubicBezTo>
                  <a:cubicBezTo>
                    <a:pt x="43558" y="246952"/>
                    <a:pt x="1" y="132774"/>
                    <a:pt x="0" y="18596"/>
                  </a:cubicBezTo>
                  <a:lnTo>
                    <a:pt x="836" y="1089"/>
                  </a:lnTo>
                  <a:lnTo>
                    <a:pt x="606" y="859"/>
                  </a:lnTo>
                  <a:lnTo>
                    <a:pt x="848" y="848"/>
                  </a:lnTo>
                  <a:lnTo>
                    <a:pt x="859" y="606"/>
                  </a:lnTo>
                  <a:lnTo>
                    <a:pt x="1089" y="836"/>
                  </a:lnTo>
                  <a:lnTo>
                    <a:pt x="18596" y="0"/>
                  </a:lnTo>
                  <a:cubicBezTo>
                    <a:pt x="132774" y="0"/>
                    <a:pt x="246951" y="43557"/>
                    <a:pt x="334066" y="130672"/>
                  </a:cubicBezTo>
                  <a:cubicBezTo>
                    <a:pt x="421181" y="217787"/>
                    <a:pt x="464738" y="331964"/>
                    <a:pt x="464738" y="446142"/>
                  </a:cubicBezTo>
                  <a:lnTo>
                    <a:pt x="463902" y="463650"/>
                  </a:lnTo>
                  <a:lnTo>
                    <a:pt x="464132" y="463880"/>
                  </a:lnTo>
                  <a:lnTo>
                    <a:pt x="463891" y="463892"/>
                  </a:lnTo>
                  <a:lnTo>
                    <a:pt x="463879" y="464132"/>
                  </a:lnTo>
                  <a:lnTo>
                    <a:pt x="463650" y="463903"/>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0" name="Freeform: Shape 29">
              <a:extLst>
                <a:ext uri="{FF2B5EF4-FFF2-40B4-BE49-F238E27FC236}">
                  <a16:creationId xmlns:a16="http://schemas.microsoft.com/office/drawing/2014/main" id="{00178F9D-D2DC-4F3C-AD80-6AAA24F06C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959170" y="958515"/>
              <a:ext cx="464739" cy="464739"/>
            </a:xfrm>
            <a:custGeom>
              <a:avLst/>
              <a:gdLst>
                <a:gd name="connsiteX0" fmla="*/ 464132 w 464739"/>
                <a:gd name="connsiteY0" fmla="*/ 463881 h 464739"/>
                <a:gd name="connsiteX1" fmla="*/ 463891 w 464739"/>
                <a:gd name="connsiteY1" fmla="*/ 463892 h 464739"/>
                <a:gd name="connsiteX2" fmla="*/ 463880 w 464739"/>
                <a:gd name="connsiteY2" fmla="*/ 464132 h 464739"/>
                <a:gd name="connsiteX3" fmla="*/ 463651 w 464739"/>
                <a:gd name="connsiteY3" fmla="*/ 463904 h 464739"/>
                <a:gd name="connsiteX4" fmla="*/ 446142 w 464739"/>
                <a:gd name="connsiteY4" fmla="*/ 464739 h 464739"/>
                <a:gd name="connsiteX5" fmla="*/ 130673 w 464739"/>
                <a:gd name="connsiteY5" fmla="*/ 334067 h 464739"/>
                <a:gd name="connsiteX6" fmla="*/ 0 w 464739"/>
                <a:gd name="connsiteY6" fmla="*/ 18597 h 464739"/>
                <a:gd name="connsiteX7" fmla="*/ 836 w 464739"/>
                <a:gd name="connsiteY7" fmla="*/ 1089 h 464739"/>
                <a:gd name="connsiteX8" fmla="*/ 607 w 464739"/>
                <a:gd name="connsiteY8" fmla="*/ 859 h 464739"/>
                <a:gd name="connsiteX9" fmla="*/ 848 w 464739"/>
                <a:gd name="connsiteY9" fmla="*/ 848 h 464739"/>
                <a:gd name="connsiteX10" fmla="*/ 859 w 464739"/>
                <a:gd name="connsiteY10" fmla="*/ 607 h 464739"/>
                <a:gd name="connsiteX11" fmla="*/ 1089 w 464739"/>
                <a:gd name="connsiteY11" fmla="*/ 836 h 464739"/>
                <a:gd name="connsiteX12" fmla="*/ 18597 w 464739"/>
                <a:gd name="connsiteY12" fmla="*/ 0 h 464739"/>
                <a:gd name="connsiteX13" fmla="*/ 334067 w 464739"/>
                <a:gd name="connsiteY13" fmla="*/ 130672 h 464739"/>
                <a:gd name="connsiteX14" fmla="*/ 464739 w 464739"/>
                <a:gd name="connsiteY14" fmla="*/ 446142 h 464739"/>
                <a:gd name="connsiteX15" fmla="*/ 463903 w 464739"/>
                <a:gd name="connsiteY15" fmla="*/ 463652 h 464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4739" h="464739">
                  <a:moveTo>
                    <a:pt x="464132" y="463881"/>
                  </a:moveTo>
                  <a:lnTo>
                    <a:pt x="463891" y="463892"/>
                  </a:lnTo>
                  <a:lnTo>
                    <a:pt x="463880" y="464132"/>
                  </a:lnTo>
                  <a:lnTo>
                    <a:pt x="463651" y="463904"/>
                  </a:lnTo>
                  <a:lnTo>
                    <a:pt x="446142" y="464739"/>
                  </a:lnTo>
                  <a:cubicBezTo>
                    <a:pt x="331965" y="464739"/>
                    <a:pt x="217787" y="421182"/>
                    <a:pt x="130673" y="334067"/>
                  </a:cubicBezTo>
                  <a:cubicBezTo>
                    <a:pt x="43558" y="246953"/>
                    <a:pt x="1" y="132775"/>
                    <a:pt x="0" y="18597"/>
                  </a:cubicBezTo>
                  <a:lnTo>
                    <a:pt x="836" y="1089"/>
                  </a:lnTo>
                  <a:lnTo>
                    <a:pt x="607" y="859"/>
                  </a:lnTo>
                  <a:lnTo>
                    <a:pt x="848" y="848"/>
                  </a:lnTo>
                  <a:lnTo>
                    <a:pt x="859" y="607"/>
                  </a:lnTo>
                  <a:lnTo>
                    <a:pt x="1089" y="836"/>
                  </a:lnTo>
                  <a:lnTo>
                    <a:pt x="18597" y="0"/>
                  </a:lnTo>
                  <a:cubicBezTo>
                    <a:pt x="132775" y="0"/>
                    <a:pt x="246952" y="43557"/>
                    <a:pt x="334067" y="130672"/>
                  </a:cubicBezTo>
                  <a:cubicBezTo>
                    <a:pt x="421182" y="217787"/>
                    <a:pt x="464739" y="331964"/>
                    <a:pt x="464739" y="446142"/>
                  </a:cubicBezTo>
                  <a:lnTo>
                    <a:pt x="463903" y="463652"/>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grpSp>
        <p:nvGrpSpPr>
          <p:cNvPr id="32" name="Group 31">
            <a:extLst>
              <a:ext uri="{FF2B5EF4-FFF2-40B4-BE49-F238E27FC236}">
                <a16:creationId xmlns:a16="http://schemas.microsoft.com/office/drawing/2014/main" id="{0FECCAAE-5C44-4266-9D17-6B62D10D796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2700000">
            <a:off x="486523" y="3291143"/>
            <a:ext cx="1785983" cy="2208479"/>
            <a:chOff x="2725201" y="4453039"/>
            <a:chExt cx="1785983" cy="2208479"/>
          </a:xfrm>
        </p:grpSpPr>
        <p:cxnSp>
          <p:nvCxnSpPr>
            <p:cNvPr id="33" name="Straight Connector 32">
              <a:extLst>
                <a:ext uri="{FF2B5EF4-FFF2-40B4-BE49-F238E27FC236}">
                  <a16:creationId xmlns:a16="http://schemas.microsoft.com/office/drawing/2014/main" id="{86E30C7C-C5A4-47C6-B415-DFD338E59C1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rot="10800000" flipH="1">
              <a:off x="3618192" y="4453039"/>
              <a:ext cx="0" cy="220847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CCAEC3F3-279F-40A2-9333-E07B49F1894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2738439" y="5243393"/>
              <a:ext cx="176093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Freeform: Shape 34">
              <a:extLst>
                <a:ext uri="{FF2B5EF4-FFF2-40B4-BE49-F238E27FC236}">
                  <a16:creationId xmlns:a16="http://schemas.microsoft.com/office/drawing/2014/main" id="{66245B99-8922-43D7-9E21-DF16E5B697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2725201" y="4861779"/>
              <a:ext cx="1785983" cy="1799739"/>
            </a:xfrm>
            <a:custGeom>
              <a:avLst/>
              <a:gdLst>
                <a:gd name="connsiteX0" fmla="*/ 440819 w 1785983"/>
                <a:gd name="connsiteY0" fmla="*/ 59 h 1799739"/>
                <a:gd name="connsiteX1" fmla="*/ 845918 w 1785983"/>
                <a:gd name="connsiteY1" fmla="*/ 261596 h 1799739"/>
                <a:gd name="connsiteX2" fmla="*/ 892992 w 1785983"/>
                <a:gd name="connsiteY2" fmla="*/ 360758 h 1799739"/>
                <a:gd name="connsiteX3" fmla="*/ 892992 w 1785983"/>
                <a:gd name="connsiteY3" fmla="*/ 365372 h 1799739"/>
                <a:gd name="connsiteX4" fmla="*/ 940065 w 1785983"/>
                <a:gd name="connsiteY4" fmla="*/ 266212 h 1799739"/>
                <a:gd name="connsiteX5" fmla="*/ 1406106 w 1785983"/>
                <a:gd name="connsiteY5" fmla="*/ 8338 h 1799739"/>
                <a:gd name="connsiteX6" fmla="*/ 1022901 w 1785983"/>
                <a:gd name="connsiteY6" fmla="*/ 1699451 h 1799739"/>
                <a:gd name="connsiteX7" fmla="*/ 892991 w 1785983"/>
                <a:gd name="connsiteY7" fmla="*/ 1799739 h 1799739"/>
                <a:gd name="connsiteX8" fmla="*/ 892991 w 1785983"/>
                <a:gd name="connsiteY8" fmla="*/ 1795123 h 1799739"/>
                <a:gd name="connsiteX9" fmla="*/ 763082 w 1785983"/>
                <a:gd name="connsiteY9" fmla="*/ 1694835 h 1799739"/>
                <a:gd name="connsiteX10" fmla="*/ 379877 w 1785983"/>
                <a:gd name="connsiteY10" fmla="*/ 3722 h 1799739"/>
                <a:gd name="connsiteX11" fmla="*/ 440819 w 1785983"/>
                <a:gd name="connsiteY11" fmla="*/ 59 h 1799739"/>
                <a:gd name="connsiteX0" fmla="*/ 440819 w 1785983"/>
                <a:gd name="connsiteY0" fmla="*/ 59 h 1849891"/>
                <a:gd name="connsiteX1" fmla="*/ 845918 w 1785983"/>
                <a:gd name="connsiteY1" fmla="*/ 261596 h 1849891"/>
                <a:gd name="connsiteX2" fmla="*/ 892992 w 1785983"/>
                <a:gd name="connsiteY2" fmla="*/ 360758 h 1849891"/>
                <a:gd name="connsiteX3" fmla="*/ 892992 w 1785983"/>
                <a:gd name="connsiteY3" fmla="*/ 365372 h 1849891"/>
                <a:gd name="connsiteX4" fmla="*/ 940065 w 1785983"/>
                <a:gd name="connsiteY4" fmla="*/ 266212 h 1849891"/>
                <a:gd name="connsiteX5" fmla="*/ 1406106 w 1785983"/>
                <a:gd name="connsiteY5" fmla="*/ 8338 h 1849891"/>
                <a:gd name="connsiteX6" fmla="*/ 1022901 w 1785983"/>
                <a:gd name="connsiteY6" fmla="*/ 1699451 h 1849891"/>
                <a:gd name="connsiteX7" fmla="*/ 892991 w 1785983"/>
                <a:gd name="connsiteY7" fmla="*/ 1799739 h 1849891"/>
                <a:gd name="connsiteX8" fmla="*/ 838223 w 1785983"/>
                <a:gd name="connsiteY8" fmla="*/ 1849891 h 1849891"/>
                <a:gd name="connsiteX9" fmla="*/ 763082 w 1785983"/>
                <a:gd name="connsiteY9" fmla="*/ 1694835 h 1849891"/>
                <a:gd name="connsiteX10" fmla="*/ 379877 w 1785983"/>
                <a:gd name="connsiteY10" fmla="*/ 3722 h 1849891"/>
                <a:gd name="connsiteX11" fmla="*/ 440819 w 1785983"/>
                <a:gd name="connsiteY11" fmla="*/ 59 h 1849891"/>
                <a:gd name="connsiteX0" fmla="*/ 440819 w 1785983"/>
                <a:gd name="connsiteY0" fmla="*/ 59 h 1799739"/>
                <a:gd name="connsiteX1" fmla="*/ 845918 w 1785983"/>
                <a:gd name="connsiteY1" fmla="*/ 261596 h 1799739"/>
                <a:gd name="connsiteX2" fmla="*/ 892992 w 1785983"/>
                <a:gd name="connsiteY2" fmla="*/ 360758 h 1799739"/>
                <a:gd name="connsiteX3" fmla="*/ 892992 w 1785983"/>
                <a:gd name="connsiteY3" fmla="*/ 365372 h 1799739"/>
                <a:gd name="connsiteX4" fmla="*/ 940065 w 1785983"/>
                <a:gd name="connsiteY4" fmla="*/ 266212 h 1799739"/>
                <a:gd name="connsiteX5" fmla="*/ 1406106 w 1785983"/>
                <a:gd name="connsiteY5" fmla="*/ 8338 h 1799739"/>
                <a:gd name="connsiteX6" fmla="*/ 1022901 w 1785983"/>
                <a:gd name="connsiteY6" fmla="*/ 1699451 h 1799739"/>
                <a:gd name="connsiteX7" fmla="*/ 892991 w 1785983"/>
                <a:gd name="connsiteY7" fmla="*/ 1799739 h 1799739"/>
                <a:gd name="connsiteX8" fmla="*/ 763082 w 1785983"/>
                <a:gd name="connsiteY8" fmla="*/ 1694835 h 1799739"/>
                <a:gd name="connsiteX9" fmla="*/ 379877 w 1785983"/>
                <a:gd name="connsiteY9" fmla="*/ 3722 h 1799739"/>
                <a:gd name="connsiteX10" fmla="*/ 440819 w 1785983"/>
                <a:gd name="connsiteY10" fmla="*/ 59 h 1799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85983" h="1799739">
                  <a:moveTo>
                    <a:pt x="440819" y="59"/>
                  </a:moveTo>
                  <a:cubicBezTo>
                    <a:pt x="584367" y="2557"/>
                    <a:pt x="735105" y="83293"/>
                    <a:pt x="845918" y="261596"/>
                  </a:cubicBezTo>
                  <a:lnTo>
                    <a:pt x="892992" y="360758"/>
                  </a:lnTo>
                  <a:lnTo>
                    <a:pt x="892992" y="365372"/>
                  </a:lnTo>
                  <a:lnTo>
                    <a:pt x="940065" y="266212"/>
                  </a:lnTo>
                  <a:cubicBezTo>
                    <a:pt x="1066709" y="62437"/>
                    <a:pt x="1245499" y="-13903"/>
                    <a:pt x="1406106" y="8338"/>
                  </a:cubicBezTo>
                  <a:cubicBezTo>
                    <a:pt x="1827702" y="66720"/>
                    <a:pt x="2124001" y="804388"/>
                    <a:pt x="1022901" y="1699451"/>
                  </a:cubicBezTo>
                  <a:lnTo>
                    <a:pt x="892991" y="1799739"/>
                  </a:lnTo>
                  <a:lnTo>
                    <a:pt x="763082" y="1694835"/>
                  </a:lnTo>
                  <a:cubicBezTo>
                    <a:pt x="-338018" y="799772"/>
                    <a:pt x="-41719" y="62104"/>
                    <a:pt x="379877" y="3722"/>
                  </a:cubicBezTo>
                  <a:cubicBezTo>
                    <a:pt x="399953" y="942"/>
                    <a:pt x="420313" y="-298"/>
                    <a:pt x="440819" y="59"/>
                  </a:cubicBezTo>
                  <a:close/>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tx1"/>
                </a:solidFill>
                <a:latin typeface="Bell MT" panose="02020503060305020303" pitchFamily="18" charset="0"/>
              </a:endParaRPr>
            </a:p>
          </p:txBody>
        </p:sp>
        <p:sp>
          <p:nvSpPr>
            <p:cNvPr id="36" name="Rectangle 30">
              <a:extLst>
                <a:ext uri="{FF2B5EF4-FFF2-40B4-BE49-F238E27FC236}">
                  <a16:creationId xmlns:a16="http://schemas.microsoft.com/office/drawing/2014/main" id="{6CA156F3-AD4C-4C54-84ED-98DF6CBF13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3124232" y="5447997"/>
              <a:ext cx="987915" cy="987915"/>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0">
              <a:extLst>
                <a:ext uri="{FF2B5EF4-FFF2-40B4-BE49-F238E27FC236}">
                  <a16:creationId xmlns:a16="http://schemas.microsoft.com/office/drawing/2014/main" id="{E62C7150-4D9E-4540-9750-5C0CD0092B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3315029" y="5983110"/>
              <a:ext cx="606323" cy="606323"/>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9" name="Group 38">
            <a:extLst>
              <a:ext uri="{FF2B5EF4-FFF2-40B4-BE49-F238E27FC236}">
                <a16:creationId xmlns:a16="http://schemas.microsoft.com/office/drawing/2014/main" id="{6913CEF2-6E97-400A-931E-FF4A7D799E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flipH="1" flipV="1">
            <a:off x="473803" y="5280732"/>
            <a:ext cx="864005" cy="1032464"/>
            <a:chOff x="2207971" y="2384401"/>
            <a:chExt cx="864005" cy="1032464"/>
          </a:xfrm>
        </p:grpSpPr>
        <p:sp>
          <p:nvSpPr>
            <p:cNvPr id="40" name="Freeform: Shape 39">
              <a:extLst>
                <a:ext uri="{FF2B5EF4-FFF2-40B4-BE49-F238E27FC236}">
                  <a16:creationId xmlns:a16="http://schemas.microsoft.com/office/drawing/2014/main" id="{6A5CEF0B-B8FB-4FF1-A747-6513474892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a:off x="2207971" y="2856305"/>
              <a:ext cx="464739" cy="464739"/>
            </a:xfrm>
            <a:custGeom>
              <a:avLst/>
              <a:gdLst>
                <a:gd name="connsiteX0" fmla="*/ 464132 w 464739"/>
                <a:gd name="connsiteY0" fmla="*/ 463881 h 464739"/>
                <a:gd name="connsiteX1" fmla="*/ 463891 w 464739"/>
                <a:gd name="connsiteY1" fmla="*/ 463892 h 464739"/>
                <a:gd name="connsiteX2" fmla="*/ 463880 w 464739"/>
                <a:gd name="connsiteY2" fmla="*/ 464132 h 464739"/>
                <a:gd name="connsiteX3" fmla="*/ 463651 w 464739"/>
                <a:gd name="connsiteY3" fmla="*/ 463904 h 464739"/>
                <a:gd name="connsiteX4" fmla="*/ 446142 w 464739"/>
                <a:gd name="connsiteY4" fmla="*/ 464739 h 464739"/>
                <a:gd name="connsiteX5" fmla="*/ 130673 w 464739"/>
                <a:gd name="connsiteY5" fmla="*/ 334067 h 464739"/>
                <a:gd name="connsiteX6" fmla="*/ 0 w 464739"/>
                <a:gd name="connsiteY6" fmla="*/ 18597 h 464739"/>
                <a:gd name="connsiteX7" fmla="*/ 836 w 464739"/>
                <a:gd name="connsiteY7" fmla="*/ 1089 h 464739"/>
                <a:gd name="connsiteX8" fmla="*/ 607 w 464739"/>
                <a:gd name="connsiteY8" fmla="*/ 859 h 464739"/>
                <a:gd name="connsiteX9" fmla="*/ 848 w 464739"/>
                <a:gd name="connsiteY9" fmla="*/ 848 h 464739"/>
                <a:gd name="connsiteX10" fmla="*/ 859 w 464739"/>
                <a:gd name="connsiteY10" fmla="*/ 607 h 464739"/>
                <a:gd name="connsiteX11" fmla="*/ 1089 w 464739"/>
                <a:gd name="connsiteY11" fmla="*/ 836 h 464739"/>
                <a:gd name="connsiteX12" fmla="*/ 18597 w 464739"/>
                <a:gd name="connsiteY12" fmla="*/ 0 h 464739"/>
                <a:gd name="connsiteX13" fmla="*/ 334067 w 464739"/>
                <a:gd name="connsiteY13" fmla="*/ 130672 h 464739"/>
                <a:gd name="connsiteX14" fmla="*/ 464739 w 464739"/>
                <a:gd name="connsiteY14" fmla="*/ 446142 h 464739"/>
                <a:gd name="connsiteX15" fmla="*/ 463903 w 464739"/>
                <a:gd name="connsiteY15" fmla="*/ 463652 h 464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4739" h="464739">
                  <a:moveTo>
                    <a:pt x="464132" y="463881"/>
                  </a:moveTo>
                  <a:lnTo>
                    <a:pt x="463891" y="463892"/>
                  </a:lnTo>
                  <a:lnTo>
                    <a:pt x="463880" y="464132"/>
                  </a:lnTo>
                  <a:lnTo>
                    <a:pt x="463651" y="463904"/>
                  </a:lnTo>
                  <a:lnTo>
                    <a:pt x="446142" y="464739"/>
                  </a:lnTo>
                  <a:cubicBezTo>
                    <a:pt x="331965" y="464739"/>
                    <a:pt x="217787" y="421182"/>
                    <a:pt x="130673" y="334067"/>
                  </a:cubicBezTo>
                  <a:cubicBezTo>
                    <a:pt x="43558" y="246953"/>
                    <a:pt x="1" y="132775"/>
                    <a:pt x="0" y="18597"/>
                  </a:cubicBezTo>
                  <a:lnTo>
                    <a:pt x="836" y="1089"/>
                  </a:lnTo>
                  <a:lnTo>
                    <a:pt x="607" y="859"/>
                  </a:lnTo>
                  <a:lnTo>
                    <a:pt x="848" y="848"/>
                  </a:lnTo>
                  <a:lnTo>
                    <a:pt x="859" y="607"/>
                  </a:lnTo>
                  <a:lnTo>
                    <a:pt x="1089" y="836"/>
                  </a:lnTo>
                  <a:lnTo>
                    <a:pt x="18597" y="0"/>
                  </a:lnTo>
                  <a:cubicBezTo>
                    <a:pt x="132775" y="0"/>
                    <a:pt x="246952" y="43557"/>
                    <a:pt x="334067" y="130672"/>
                  </a:cubicBezTo>
                  <a:cubicBezTo>
                    <a:pt x="421182" y="217787"/>
                    <a:pt x="464739" y="331964"/>
                    <a:pt x="464739" y="446142"/>
                  </a:cubicBezTo>
                  <a:lnTo>
                    <a:pt x="463903" y="463652"/>
                  </a:lnTo>
                  <a:close/>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1" name="Freeform: Shape 40">
              <a:extLst>
                <a:ext uri="{FF2B5EF4-FFF2-40B4-BE49-F238E27FC236}">
                  <a16:creationId xmlns:a16="http://schemas.microsoft.com/office/drawing/2014/main" id="{A0ED6C4E-D62E-40F7-B422-4E52B9FBB6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2607238" y="2688467"/>
              <a:ext cx="464738" cy="464738"/>
            </a:xfrm>
            <a:custGeom>
              <a:avLst/>
              <a:gdLst>
                <a:gd name="connsiteX0" fmla="*/ 446142 w 464738"/>
                <a:gd name="connsiteY0" fmla="*/ 464738 h 464738"/>
                <a:gd name="connsiteX1" fmla="*/ 130673 w 464738"/>
                <a:gd name="connsiteY1" fmla="*/ 334066 h 464738"/>
                <a:gd name="connsiteX2" fmla="*/ 0 w 464738"/>
                <a:gd name="connsiteY2" fmla="*/ 18596 h 464738"/>
                <a:gd name="connsiteX3" fmla="*/ 836 w 464738"/>
                <a:gd name="connsiteY3" fmla="*/ 1089 h 464738"/>
                <a:gd name="connsiteX4" fmla="*/ 606 w 464738"/>
                <a:gd name="connsiteY4" fmla="*/ 859 h 464738"/>
                <a:gd name="connsiteX5" fmla="*/ 848 w 464738"/>
                <a:gd name="connsiteY5" fmla="*/ 848 h 464738"/>
                <a:gd name="connsiteX6" fmla="*/ 859 w 464738"/>
                <a:gd name="connsiteY6" fmla="*/ 606 h 464738"/>
                <a:gd name="connsiteX7" fmla="*/ 1089 w 464738"/>
                <a:gd name="connsiteY7" fmla="*/ 836 h 464738"/>
                <a:gd name="connsiteX8" fmla="*/ 18596 w 464738"/>
                <a:gd name="connsiteY8" fmla="*/ 0 h 464738"/>
                <a:gd name="connsiteX9" fmla="*/ 334066 w 464738"/>
                <a:gd name="connsiteY9" fmla="*/ 130672 h 464738"/>
                <a:gd name="connsiteX10" fmla="*/ 464738 w 464738"/>
                <a:gd name="connsiteY10" fmla="*/ 446142 h 464738"/>
                <a:gd name="connsiteX11" fmla="*/ 463902 w 464738"/>
                <a:gd name="connsiteY11" fmla="*/ 463650 h 464738"/>
                <a:gd name="connsiteX12" fmla="*/ 464132 w 464738"/>
                <a:gd name="connsiteY12" fmla="*/ 463880 h 464738"/>
                <a:gd name="connsiteX13" fmla="*/ 463891 w 464738"/>
                <a:gd name="connsiteY13" fmla="*/ 463892 h 464738"/>
                <a:gd name="connsiteX14" fmla="*/ 463879 w 464738"/>
                <a:gd name="connsiteY14" fmla="*/ 464132 h 464738"/>
                <a:gd name="connsiteX15" fmla="*/ 463650 w 464738"/>
                <a:gd name="connsiteY15" fmla="*/ 463903 h 464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4738" h="464738">
                  <a:moveTo>
                    <a:pt x="446142" y="464738"/>
                  </a:moveTo>
                  <a:cubicBezTo>
                    <a:pt x="331965" y="464738"/>
                    <a:pt x="217787" y="421181"/>
                    <a:pt x="130673" y="334066"/>
                  </a:cubicBezTo>
                  <a:cubicBezTo>
                    <a:pt x="43558" y="246952"/>
                    <a:pt x="1" y="132774"/>
                    <a:pt x="0" y="18596"/>
                  </a:cubicBezTo>
                  <a:lnTo>
                    <a:pt x="836" y="1089"/>
                  </a:lnTo>
                  <a:lnTo>
                    <a:pt x="606" y="859"/>
                  </a:lnTo>
                  <a:lnTo>
                    <a:pt x="848" y="848"/>
                  </a:lnTo>
                  <a:lnTo>
                    <a:pt x="859" y="606"/>
                  </a:lnTo>
                  <a:lnTo>
                    <a:pt x="1089" y="836"/>
                  </a:lnTo>
                  <a:lnTo>
                    <a:pt x="18596" y="0"/>
                  </a:lnTo>
                  <a:cubicBezTo>
                    <a:pt x="132774" y="0"/>
                    <a:pt x="246951" y="43557"/>
                    <a:pt x="334066" y="130672"/>
                  </a:cubicBezTo>
                  <a:cubicBezTo>
                    <a:pt x="421181" y="217787"/>
                    <a:pt x="464738" y="331964"/>
                    <a:pt x="464738" y="446142"/>
                  </a:cubicBezTo>
                  <a:lnTo>
                    <a:pt x="463902" y="463650"/>
                  </a:lnTo>
                  <a:lnTo>
                    <a:pt x="464132" y="463880"/>
                  </a:lnTo>
                  <a:lnTo>
                    <a:pt x="463891" y="463892"/>
                  </a:lnTo>
                  <a:lnTo>
                    <a:pt x="463879" y="464132"/>
                  </a:lnTo>
                  <a:lnTo>
                    <a:pt x="463650" y="463903"/>
                  </a:lnTo>
                  <a:close/>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nvGrpSpPr>
            <p:cNvPr id="42" name="Group 41">
              <a:extLst>
                <a:ext uri="{FF2B5EF4-FFF2-40B4-BE49-F238E27FC236}">
                  <a16:creationId xmlns:a16="http://schemas.microsoft.com/office/drawing/2014/main" id="{AEA5F570-510A-4713-81B9-594326F21C6B}"/>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2440769" y="2384401"/>
              <a:ext cx="313009" cy="1032464"/>
              <a:chOff x="2440769" y="2384401"/>
              <a:chExt cx="313009" cy="1032464"/>
            </a:xfrm>
          </p:grpSpPr>
          <p:cxnSp>
            <p:nvCxnSpPr>
              <p:cNvPr id="43" name="Straight Connector 42">
                <a:extLst>
                  <a:ext uri="{FF2B5EF4-FFF2-40B4-BE49-F238E27FC236}">
                    <a16:creationId xmlns:a16="http://schemas.microsoft.com/office/drawing/2014/main" id="{C9D1CFD5-F024-44A6-A161-FB99CFE046C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rot="10800000" flipH="1">
                <a:off x="2440769" y="2516865"/>
                <a:ext cx="0" cy="900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9ADD8AE1-9060-4EF5-91AF-6A7200F6EDC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rot="8100000" flipH="1">
                <a:off x="2753778" y="2384401"/>
                <a:ext cx="0" cy="900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46" name="Freeform: Shape 45">
            <a:extLst>
              <a:ext uri="{FF2B5EF4-FFF2-40B4-BE49-F238E27FC236}">
                <a16:creationId xmlns:a16="http://schemas.microsoft.com/office/drawing/2014/main" id="{C0A3D83F-F025-4B9A-B82C-F73BE6BD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a:off x="10114077" y="3690094"/>
            <a:ext cx="1785983" cy="1799739"/>
          </a:xfrm>
          <a:custGeom>
            <a:avLst/>
            <a:gdLst>
              <a:gd name="connsiteX0" fmla="*/ 440819 w 1785983"/>
              <a:gd name="connsiteY0" fmla="*/ 59 h 1799739"/>
              <a:gd name="connsiteX1" fmla="*/ 845918 w 1785983"/>
              <a:gd name="connsiteY1" fmla="*/ 261596 h 1799739"/>
              <a:gd name="connsiteX2" fmla="*/ 892992 w 1785983"/>
              <a:gd name="connsiteY2" fmla="*/ 360758 h 1799739"/>
              <a:gd name="connsiteX3" fmla="*/ 892992 w 1785983"/>
              <a:gd name="connsiteY3" fmla="*/ 365372 h 1799739"/>
              <a:gd name="connsiteX4" fmla="*/ 940065 w 1785983"/>
              <a:gd name="connsiteY4" fmla="*/ 266212 h 1799739"/>
              <a:gd name="connsiteX5" fmla="*/ 1406106 w 1785983"/>
              <a:gd name="connsiteY5" fmla="*/ 8338 h 1799739"/>
              <a:gd name="connsiteX6" fmla="*/ 1022901 w 1785983"/>
              <a:gd name="connsiteY6" fmla="*/ 1699451 h 1799739"/>
              <a:gd name="connsiteX7" fmla="*/ 892991 w 1785983"/>
              <a:gd name="connsiteY7" fmla="*/ 1799739 h 1799739"/>
              <a:gd name="connsiteX8" fmla="*/ 892991 w 1785983"/>
              <a:gd name="connsiteY8" fmla="*/ 1795123 h 1799739"/>
              <a:gd name="connsiteX9" fmla="*/ 763082 w 1785983"/>
              <a:gd name="connsiteY9" fmla="*/ 1694835 h 1799739"/>
              <a:gd name="connsiteX10" fmla="*/ 379877 w 1785983"/>
              <a:gd name="connsiteY10" fmla="*/ 3722 h 1799739"/>
              <a:gd name="connsiteX11" fmla="*/ 440819 w 1785983"/>
              <a:gd name="connsiteY11" fmla="*/ 59 h 1799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85983" h="1799739">
                <a:moveTo>
                  <a:pt x="440819" y="59"/>
                </a:moveTo>
                <a:cubicBezTo>
                  <a:pt x="584367" y="2557"/>
                  <a:pt x="735105" y="83293"/>
                  <a:pt x="845918" y="261596"/>
                </a:cubicBezTo>
                <a:lnTo>
                  <a:pt x="892992" y="360758"/>
                </a:lnTo>
                <a:lnTo>
                  <a:pt x="892992" y="365372"/>
                </a:lnTo>
                <a:lnTo>
                  <a:pt x="940065" y="266212"/>
                </a:lnTo>
                <a:cubicBezTo>
                  <a:pt x="1066709" y="62437"/>
                  <a:pt x="1245499" y="-13903"/>
                  <a:pt x="1406106" y="8338"/>
                </a:cubicBezTo>
                <a:cubicBezTo>
                  <a:pt x="1827702" y="66720"/>
                  <a:pt x="2124001" y="804388"/>
                  <a:pt x="1022901" y="1699451"/>
                </a:cubicBezTo>
                <a:lnTo>
                  <a:pt x="892991" y="1799739"/>
                </a:lnTo>
                <a:lnTo>
                  <a:pt x="892991" y="1795123"/>
                </a:lnTo>
                <a:lnTo>
                  <a:pt x="763082" y="1694835"/>
                </a:lnTo>
                <a:cubicBezTo>
                  <a:pt x="-338018" y="799772"/>
                  <a:pt x="-41719" y="62104"/>
                  <a:pt x="379877" y="3722"/>
                </a:cubicBezTo>
                <a:cubicBezTo>
                  <a:pt x="399953" y="942"/>
                  <a:pt x="420313" y="-298"/>
                  <a:pt x="440819" y="59"/>
                </a:cubicBezTo>
                <a:close/>
              </a:path>
            </a:pathLst>
          </a:custGeom>
          <a:solidFill>
            <a:schemeClr val="accent1">
              <a:alpha val="6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8" name="Group 47">
            <a:extLst>
              <a:ext uri="{FF2B5EF4-FFF2-40B4-BE49-F238E27FC236}">
                <a16:creationId xmlns:a16="http://schemas.microsoft.com/office/drawing/2014/main" id="{A54B4D41-E775-46AC-95B8-F9B645FE3BE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8100000" flipV="1">
            <a:off x="9049994" y="71786"/>
            <a:ext cx="2287608" cy="3673900"/>
            <a:chOff x="-6080955" y="3437416"/>
            <a:chExt cx="2287608" cy="3673900"/>
          </a:xfrm>
        </p:grpSpPr>
        <p:cxnSp>
          <p:nvCxnSpPr>
            <p:cNvPr id="49" name="Straight Connector 48">
              <a:extLst>
                <a:ext uri="{FF2B5EF4-FFF2-40B4-BE49-F238E27FC236}">
                  <a16:creationId xmlns:a16="http://schemas.microsoft.com/office/drawing/2014/main" id="{7A8F5B43-0EA5-41CD-A381-43246400995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937151" y="4754133"/>
              <a:ext cx="0" cy="235718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50" name="Freeform: Shape 49">
              <a:extLst>
                <a:ext uri="{FF2B5EF4-FFF2-40B4-BE49-F238E27FC236}">
                  <a16:creationId xmlns:a16="http://schemas.microsoft.com/office/drawing/2014/main" id="{1F202990-7BBC-4E1F-A4A7-8F1AD0E157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flipH="1">
              <a:off x="-5226554" y="3437416"/>
              <a:ext cx="571820" cy="1316717"/>
            </a:xfrm>
            <a:custGeom>
              <a:avLst/>
              <a:gdLst>
                <a:gd name="connsiteX0" fmla="*/ 282417 w 571820"/>
                <a:gd name="connsiteY0" fmla="*/ 1316717 h 1316717"/>
                <a:gd name="connsiteX1" fmla="*/ 285910 w 571820"/>
                <a:gd name="connsiteY1" fmla="*/ 1313542 h 1316717"/>
                <a:gd name="connsiteX2" fmla="*/ 289403 w 571820"/>
                <a:gd name="connsiteY2" fmla="*/ 1316717 h 1316717"/>
                <a:gd name="connsiteX3" fmla="*/ 289403 w 571820"/>
                <a:gd name="connsiteY3" fmla="*/ 1310368 h 1316717"/>
                <a:gd name="connsiteX4" fmla="*/ 309203 w 571820"/>
                <a:gd name="connsiteY4" fmla="*/ 1292372 h 1316717"/>
                <a:gd name="connsiteX5" fmla="*/ 571820 w 571820"/>
                <a:gd name="connsiteY5" fmla="*/ 658358 h 1316717"/>
                <a:gd name="connsiteX6" fmla="*/ 309203 w 571820"/>
                <a:gd name="connsiteY6" fmla="*/ 24345 h 1316717"/>
                <a:gd name="connsiteX7" fmla="*/ 289403 w 571820"/>
                <a:gd name="connsiteY7" fmla="*/ 6349 h 1316717"/>
                <a:gd name="connsiteX8" fmla="*/ 289403 w 571820"/>
                <a:gd name="connsiteY8" fmla="*/ 0 h 1316717"/>
                <a:gd name="connsiteX9" fmla="*/ 285910 w 571820"/>
                <a:gd name="connsiteY9" fmla="*/ 3175 h 1316717"/>
                <a:gd name="connsiteX10" fmla="*/ 282417 w 571820"/>
                <a:gd name="connsiteY10" fmla="*/ 0 h 1316717"/>
                <a:gd name="connsiteX11" fmla="*/ 282417 w 571820"/>
                <a:gd name="connsiteY11" fmla="*/ 6350 h 1316717"/>
                <a:gd name="connsiteX12" fmla="*/ 262617 w 571820"/>
                <a:gd name="connsiteY12" fmla="*/ 24345 h 1316717"/>
                <a:gd name="connsiteX13" fmla="*/ 0 w 571820"/>
                <a:gd name="connsiteY13" fmla="*/ 658359 h 1316717"/>
                <a:gd name="connsiteX14" fmla="*/ 262617 w 571820"/>
                <a:gd name="connsiteY14" fmla="*/ 1292372 h 1316717"/>
                <a:gd name="connsiteX15" fmla="*/ 282417 w 571820"/>
                <a:gd name="connsiteY15" fmla="*/ 1310368 h 1316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71820" h="1316717">
                  <a:moveTo>
                    <a:pt x="282417" y="1316717"/>
                  </a:moveTo>
                  <a:lnTo>
                    <a:pt x="285910" y="1313542"/>
                  </a:lnTo>
                  <a:lnTo>
                    <a:pt x="289403" y="1316717"/>
                  </a:lnTo>
                  <a:lnTo>
                    <a:pt x="289403" y="1310368"/>
                  </a:lnTo>
                  <a:lnTo>
                    <a:pt x="309203" y="1292372"/>
                  </a:lnTo>
                  <a:cubicBezTo>
                    <a:pt x="471461" y="1130114"/>
                    <a:pt x="571820" y="905956"/>
                    <a:pt x="571820" y="658358"/>
                  </a:cubicBezTo>
                  <a:cubicBezTo>
                    <a:pt x="571820" y="410761"/>
                    <a:pt x="471461" y="186603"/>
                    <a:pt x="309203" y="24345"/>
                  </a:cubicBezTo>
                  <a:lnTo>
                    <a:pt x="289403" y="6349"/>
                  </a:lnTo>
                  <a:lnTo>
                    <a:pt x="289403" y="0"/>
                  </a:lnTo>
                  <a:lnTo>
                    <a:pt x="285910" y="3175"/>
                  </a:lnTo>
                  <a:lnTo>
                    <a:pt x="282417" y="0"/>
                  </a:lnTo>
                  <a:lnTo>
                    <a:pt x="282417" y="6350"/>
                  </a:lnTo>
                  <a:lnTo>
                    <a:pt x="262617" y="24345"/>
                  </a:lnTo>
                  <a:cubicBezTo>
                    <a:pt x="100359" y="186604"/>
                    <a:pt x="0" y="410761"/>
                    <a:pt x="0" y="658359"/>
                  </a:cubicBezTo>
                  <a:cubicBezTo>
                    <a:pt x="0" y="905956"/>
                    <a:pt x="100359" y="1130114"/>
                    <a:pt x="262617" y="1292372"/>
                  </a:cubicBezTo>
                  <a:lnTo>
                    <a:pt x="282417" y="1310368"/>
                  </a:lnTo>
                  <a:close/>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1" name="Freeform: Shape 50">
              <a:extLst>
                <a:ext uri="{FF2B5EF4-FFF2-40B4-BE49-F238E27FC236}">
                  <a16:creationId xmlns:a16="http://schemas.microsoft.com/office/drawing/2014/main" id="{DC12A815-0620-4705-A270-C49FB990F1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955" y="4476018"/>
              <a:ext cx="1143804" cy="735761"/>
            </a:xfrm>
            <a:custGeom>
              <a:avLst/>
              <a:gdLst>
                <a:gd name="connsiteX0" fmla="*/ 290619 w 1143804"/>
                <a:gd name="connsiteY0" fmla="*/ 302 h 735761"/>
                <a:gd name="connsiteX1" fmla="*/ 714857 w 1143804"/>
                <a:gd name="connsiteY1" fmla="*/ 120275 h 735761"/>
                <a:gd name="connsiteX2" fmla="*/ 1132620 w 1143804"/>
                <a:gd name="connsiteY2" fmla="*/ 664715 h 735761"/>
                <a:gd name="connsiteX3" fmla="*/ 1138304 w 1143804"/>
                <a:gd name="connsiteY3" fmla="*/ 690860 h 735761"/>
                <a:gd name="connsiteX4" fmla="*/ 1143804 w 1143804"/>
                <a:gd name="connsiteY4" fmla="*/ 694035 h 735761"/>
                <a:gd name="connsiteX5" fmla="*/ 1139308 w 1143804"/>
                <a:gd name="connsiteY5" fmla="*/ 695472 h 735761"/>
                <a:gd name="connsiteX6" fmla="*/ 1140311 w 1143804"/>
                <a:gd name="connsiteY6" fmla="*/ 700085 h 735761"/>
                <a:gd name="connsiteX7" fmla="*/ 1134812 w 1143804"/>
                <a:gd name="connsiteY7" fmla="*/ 696911 h 735761"/>
                <a:gd name="connsiteX8" fmla="*/ 1109327 w 1143804"/>
                <a:gd name="connsiteY8" fmla="*/ 705060 h 735761"/>
                <a:gd name="connsiteX9" fmla="*/ 428947 w 1143804"/>
                <a:gd name="connsiteY9" fmla="*/ 615486 h 735761"/>
                <a:gd name="connsiteX10" fmla="*/ 11184 w 1143804"/>
                <a:gd name="connsiteY10" fmla="*/ 71046 h 735761"/>
                <a:gd name="connsiteX11" fmla="*/ 5499 w 1143804"/>
                <a:gd name="connsiteY11" fmla="*/ 44901 h 735761"/>
                <a:gd name="connsiteX12" fmla="*/ 0 w 1143804"/>
                <a:gd name="connsiteY12" fmla="*/ 41727 h 735761"/>
                <a:gd name="connsiteX13" fmla="*/ 4496 w 1143804"/>
                <a:gd name="connsiteY13" fmla="*/ 40289 h 735761"/>
                <a:gd name="connsiteX14" fmla="*/ 3493 w 1143804"/>
                <a:gd name="connsiteY14" fmla="*/ 35676 h 735761"/>
                <a:gd name="connsiteX15" fmla="*/ 8992 w 1143804"/>
                <a:gd name="connsiteY15" fmla="*/ 38851 h 735761"/>
                <a:gd name="connsiteX16" fmla="*/ 34477 w 1143804"/>
                <a:gd name="connsiteY16" fmla="*/ 30702 h 735761"/>
                <a:gd name="connsiteX17" fmla="*/ 290619 w 1143804"/>
                <a:gd name="connsiteY17" fmla="*/ 302 h 735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43804" h="735761">
                  <a:moveTo>
                    <a:pt x="290619" y="302"/>
                  </a:moveTo>
                  <a:cubicBezTo>
                    <a:pt x="435153" y="4056"/>
                    <a:pt x="580841" y="42901"/>
                    <a:pt x="714857" y="120275"/>
                  </a:cubicBezTo>
                  <a:cubicBezTo>
                    <a:pt x="929283" y="244074"/>
                    <a:pt x="1073229" y="443066"/>
                    <a:pt x="1132620" y="664715"/>
                  </a:cubicBezTo>
                  <a:lnTo>
                    <a:pt x="1138304" y="690860"/>
                  </a:lnTo>
                  <a:lnTo>
                    <a:pt x="1143804" y="694035"/>
                  </a:lnTo>
                  <a:lnTo>
                    <a:pt x="1139308" y="695472"/>
                  </a:lnTo>
                  <a:lnTo>
                    <a:pt x="1140311" y="700085"/>
                  </a:lnTo>
                  <a:lnTo>
                    <a:pt x="1134812" y="696911"/>
                  </a:lnTo>
                  <a:lnTo>
                    <a:pt x="1109327" y="705060"/>
                  </a:lnTo>
                  <a:cubicBezTo>
                    <a:pt x="887679" y="764450"/>
                    <a:pt x="643373" y="739285"/>
                    <a:pt x="428947" y="615486"/>
                  </a:cubicBezTo>
                  <a:cubicBezTo>
                    <a:pt x="214521" y="491687"/>
                    <a:pt x="70574" y="292695"/>
                    <a:pt x="11184" y="71046"/>
                  </a:cubicBezTo>
                  <a:lnTo>
                    <a:pt x="5499" y="44901"/>
                  </a:lnTo>
                  <a:lnTo>
                    <a:pt x="0" y="41727"/>
                  </a:lnTo>
                  <a:lnTo>
                    <a:pt x="4496" y="40289"/>
                  </a:lnTo>
                  <a:lnTo>
                    <a:pt x="3493" y="35676"/>
                  </a:lnTo>
                  <a:lnTo>
                    <a:pt x="8992" y="38851"/>
                  </a:lnTo>
                  <a:lnTo>
                    <a:pt x="34477" y="30702"/>
                  </a:lnTo>
                  <a:cubicBezTo>
                    <a:pt x="117595" y="8430"/>
                    <a:pt x="203899" y="-1950"/>
                    <a:pt x="290619" y="302"/>
                  </a:cubicBezTo>
                  <a:close/>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2" name="Freeform: Shape 51">
              <a:extLst>
                <a:ext uri="{FF2B5EF4-FFF2-40B4-BE49-F238E27FC236}">
                  <a16:creationId xmlns:a16="http://schemas.microsoft.com/office/drawing/2014/main" id="{F4ECD499-405D-4AA0-93E7-B8B884846A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4937151" y="4476018"/>
              <a:ext cx="1143804" cy="735761"/>
            </a:xfrm>
            <a:custGeom>
              <a:avLst/>
              <a:gdLst>
                <a:gd name="connsiteX0" fmla="*/ 290619 w 1143804"/>
                <a:gd name="connsiteY0" fmla="*/ 302 h 735761"/>
                <a:gd name="connsiteX1" fmla="*/ 714857 w 1143804"/>
                <a:gd name="connsiteY1" fmla="*/ 120275 h 735761"/>
                <a:gd name="connsiteX2" fmla="*/ 1132620 w 1143804"/>
                <a:gd name="connsiteY2" fmla="*/ 664715 h 735761"/>
                <a:gd name="connsiteX3" fmla="*/ 1138304 w 1143804"/>
                <a:gd name="connsiteY3" fmla="*/ 690860 h 735761"/>
                <a:gd name="connsiteX4" fmla="*/ 1143804 w 1143804"/>
                <a:gd name="connsiteY4" fmla="*/ 694035 h 735761"/>
                <a:gd name="connsiteX5" fmla="*/ 1139308 w 1143804"/>
                <a:gd name="connsiteY5" fmla="*/ 695472 h 735761"/>
                <a:gd name="connsiteX6" fmla="*/ 1140311 w 1143804"/>
                <a:gd name="connsiteY6" fmla="*/ 700085 h 735761"/>
                <a:gd name="connsiteX7" fmla="*/ 1134812 w 1143804"/>
                <a:gd name="connsiteY7" fmla="*/ 696911 h 735761"/>
                <a:gd name="connsiteX8" fmla="*/ 1109327 w 1143804"/>
                <a:gd name="connsiteY8" fmla="*/ 705060 h 735761"/>
                <a:gd name="connsiteX9" fmla="*/ 428947 w 1143804"/>
                <a:gd name="connsiteY9" fmla="*/ 615486 h 735761"/>
                <a:gd name="connsiteX10" fmla="*/ 11184 w 1143804"/>
                <a:gd name="connsiteY10" fmla="*/ 71046 h 735761"/>
                <a:gd name="connsiteX11" fmla="*/ 5499 w 1143804"/>
                <a:gd name="connsiteY11" fmla="*/ 44901 h 735761"/>
                <a:gd name="connsiteX12" fmla="*/ 0 w 1143804"/>
                <a:gd name="connsiteY12" fmla="*/ 41727 h 735761"/>
                <a:gd name="connsiteX13" fmla="*/ 4496 w 1143804"/>
                <a:gd name="connsiteY13" fmla="*/ 40289 h 735761"/>
                <a:gd name="connsiteX14" fmla="*/ 3493 w 1143804"/>
                <a:gd name="connsiteY14" fmla="*/ 35676 h 735761"/>
                <a:gd name="connsiteX15" fmla="*/ 8992 w 1143804"/>
                <a:gd name="connsiteY15" fmla="*/ 38851 h 735761"/>
                <a:gd name="connsiteX16" fmla="*/ 34477 w 1143804"/>
                <a:gd name="connsiteY16" fmla="*/ 30702 h 735761"/>
                <a:gd name="connsiteX17" fmla="*/ 290619 w 1143804"/>
                <a:gd name="connsiteY17" fmla="*/ 302 h 735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43804" h="735761">
                  <a:moveTo>
                    <a:pt x="290619" y="302"/>
                  </a:moveTo>
                  <a:cubicBezTo>
                    <a:pt x="435153" y="4056"/>
                    <a:pt x="580841" y="42901"/>
                    <a:pt x="714857" y="120275"/>
                  </a:cubicBezTo>
                  <a:cubicBezTo>
                    <a:pt x="929283" y="244074"/>
                    <a:pt x="1073229" y="443066"/>
                    <a:pt x="1132620" y="664715"/>
                  </a:cubicBezTo>
                  <a:lnTo>
                    <a:pt x="1138304" y="690860"/>
                  </a:lnTo>
                  <a:lnTo>
                    <a:pt x="1143804" y="694035"/>
                  </a:lnTo>
                  <a:lnTo>
                    <a:pt x="1139308" y="695472"/>
                  </a:lnTo>
                  <a:lnTo>
                    <a:pt x="1140311" y="700085"/>
                  </a:lnTo>
                  <a:lnTo>
                    <a:pt x="1134812" y="696911"/>
                  </a:lnTo>
                  <a:lnTo>
                    <a:pt x="1109327" y="705060"/>
                  </a:lnTo>
                  <a:cubicBezTo>
                    <a:pt x="887679" y="764450"/>
                    <a:pt x="643373" y="739285"/>
                    <a:pt x="428947" y="615486"/>
                  </a:cubicBezTo>
                  <a:cubicBezTo>
                    <a:pt x="214521" y="491687"/>
                    <a:pt x="70574" y="292695"/>
                    <a:pt x="11184" y="71046"/>
                  </a:cubicBezTo>
                  <a:lnTo>
                    <a:pt x="5499" y="44901"/>
                  </a:lnTo>
                  <a:lnTo>
                    <a:pt x="0" y="41727"/>
                  </a:lnTo>
                  <a:lnTo>
                    <a:pt x="4496" y="40289"/>
                  </a:lnTo>
                  <a:lnTo>
                    <a:pt x="3493" y="35676"/>
                  </a:lnTo>
                  <a:lnTo>
                    <a:pt x="8992" y="38851"/>
                  </a:lnTo>
                  <a:lnTo>
                    <a:pt x="34477" y="30702"/>
                  </a:lnTo>
                  <a:cubicBezTo>
                    <a:pt x="117595" y="8430"/>
                    <a:pt x="203899" y="-1950"/>
                    <a:pt x="290619" y="302"/>
                  </a:cubicBezTo>
                  <a:close/>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3" name="Freeform: Shape 52">
              <a:extLst>
                <a:ext uri="{FF2B5EF4-FFF2-40B4-BE49-F238E27FC236}">
                  <a16:creationId xmlns:a16="http://schemas.microsoft.com/office/drawing/2014/main" id="{C2D5C1EF-8757-44A2-A8D2-D5D2B4A979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955" y="5190567"/>
              <a:ext cx="1143804" cy="735761"/>
            </a:xfrm>
            <a:custGeom>
              <a:avLst/>
              <a:gdLst>
                <a:gd name="connsiteX0" fmla="*/ 290619 w 1143804"/>
                <a:gd name="connsiteY0" fmla="*/ 302 h 735761"/>
                <a:gd name="connsiteX1" fmla="*/ 714857 w 1143804"/>
                <a:gd name="connsiteY1" fmla="*/ 120275 h 735761"/>
                <a:gd name="connsiteX2" fmla="*/ 1132620 w 1143804"/>
                <a:gd name="connsiteY2" fmla="*/ 664715 h 735761"/>
                <a:gd name="connsiteX3" fmla="*/ 1138304 w 1143804"/>
                <a:gd name="connsiteY3" fmla="*/ 690860 h 735761"/>
                <a:gd name="connsiteX4" fmla="*/ 1143804 w 1143804"/>
                <a:gd name="connsiteY4" fmla="*/ 694035 h 735761"/>
                <a:gd name="connsiteX5" fmla="*/ 1139308 w 1143804"/>
                <a:gd name="connsiteY5" fmla="*/ 695472 h 735761"/>
                <a:gd name="connsiteX6" fmla="*/ 1140311 w 1143804"/>
                <a:gd name="connsiteY6" fmla="*/ 700085 h 735761"/>
                <a:gd name="connsiteX7" fmla="*/ 1134812 w 1143804"/>
                <a:gd name="connsiteY7" fmla="*/ 696911 h 735761"/>
                <a:gd name="connsiteX8" fmla="*/ 1109327 w 1143804"/>
                <a:gd name="connsiteY8" fmla="*/ 705060 h 735761"/>
                <a:gd name="connsiteX9" fmla="*/ 428947 w 1143804"/>
                <a:gd name="connsiteY9" fmla="*/ 615486 h 735761"/>
                <a:gd name="connsiteX10" fmla="*/ 11184 w 1143804"/>
                <a:gd name="connsiteY10" fmla="*/ 71046 h 735761"/>
                <a:gd name="connsiteX11" fmla="*/ 5499 w 1143804"/>
                <a:gd name="connsiteY11" fmla="*/ 44901 h 735761"/>
                <a:gd name="connsiteX12" fmla="*/ 0 w 1143804"/>
                <a:gd name="connsiteY12" fmla="*/ 41727 h 735761"/>
                <a:gd name="connsiteX13" fmla="*/ 4496 w 1143804"/>
                <a:gd name="connsiteY13" fmla="*/ 40289 h 735761"/>
                <a:gd name="connsiteX14" fmla="*/ 3493 w 1143804"/>
                <a:gd name="connsiteY14" fmla="*/ 35676 h 735761"/>
                <a:gd name="connsiteX15" fmla="*/ 8992 w 1143804"/>
                <a:gd name="connsiteY15" fmla="*/ 38851 h 735761"/>
                <a:gd name="connsiteX16" fmla="*/ 34477 w 1143804"/>
                <a:gd name="connsiteY16" fmla="*/ 30702 h 735761"/>
                <a:gd name="connsiteX17" fmla="*/ 290619 w 1143804"/>
                <a:gd name="connsiteY17" fmla="*/ 302 h 735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43804" h="735761">
                  <a:moveTo>
                    <a:pt x="290619" y="302"/>
                  </a:moveTo>
                  <a:cubicBezTo>
                    <a:pt x="435153" y="4056"/>
                    <a:pt x="580841" y="42901"/>
                    <a:pt x="714857" y="120275"/>
                  </a:cubicBezTo>
                  <a:cubicBezTo>
                    <a:pt x="929283" y="244074"/>
                    <a:pt x="1073229" y="443066"/>
                    <a:pt x="1132620" y="664715"/>
                  </a:cubicBezTo>
                  <a:lnTo>
                    <a:pt x="1138304" y="690860"/>
                  </a:lnTo>
                  <a:lnTo>
                    <a:pt x="1143804" y="694035"/>
                  </a:lnTo>
                  <a:lnTo>
                    <a:pt x="1139308" y="695472"/>
                  </a:lnTo>
                  <a:lnTo>
                    <a:pt x="1140311" y="700085"/>
                  </a:lnTo>
                  <a:lnTo>
                    <a:pt x="1134812" y="696911"/>
                  </a:lnTo>
                  <a:lnTo>
                    <a:pt x="1109327" y="705060"/>
                  </a:lnTo>
                  <a:cubicBezTo>
                    <a:pt x="887679" y="764450"/>
                    <a:pt x="643373" y="739285"/>
                    <a:pt x="428947" y="615486"/>
                  </a:cubicBezTo>
                  <a:cubicBezTo>
                    <a:pt x="214521" y="491687"/>
                    <a:pt x="70574" y="292695"/>
                    <a:pt x="11184" y="71046"/>
                  </a:cubicBezTo>
                  <a:lnTo>
                    <a:pt x="5499" y="44901"/>
                  </a:lnTo>
                  <a:lnTo>
                    <a:pt x="0" y="41727"/>
                  </a:lnTo>
                  <a:lnTo>
                    <a:pt x="4496" y="40289"/>
                  </a:lnTo>
                  <a:lnTo>
                    <a:pt x="3493" y="35676"/>
                  </a:lnTo>
                  <a:lnTo>
                    <a:pt x="8992" y="38851"/>
                  </a:lnTo>
                  <a:lnTo>
                    <a:pt x="34477" y="30702"/>
                  </a:lnTo>
                  <a:cubicBezTo>
                    <a:pt x="117595" y="8430"/>
                    <a:pt x="203899" y="-1950"/>
                    <a:pt x="290619" y="302"/>
                  </a:cubicBezTo>
                  <a:close/>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4" name="Freeform: Shape 53">
              <a:extLst>
                <a:ext uri="{FF2B5EF4-FFF2-40B4-BE49-F238E27FC236}">
                  <a16:creationId xmlns:a16="http://schemas.microsoft.com/office/drawing/2014/main" id="{B0692571-D5CA-4E07-A3C4-DC5354B68D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4937151" y="5190567"/>
              <a:ext cx="1143804" cy="735761"/>
            </a:xfrm>
            <a:custGeom>
              <a:avLst/>
              <a:gdLst>
                <a:gd name="connsiteX0" fmla="*/ 290619 w 1143804"/>
                <a:gd name="connsiteY0" fmla="*/ 302 h 735761"/>
                <a:gd name="connsiteX1" fmla="*/ 714857 w 1143804"/>
                <a:gd name="connsiteY1" fmla="*/ 120275 h 735761"/>
                <a:gd name="connsiteX2" fmla="*/ 1132620 w 1143804"/>
                <a:gd name="connsiteY2" fmla="*/ 664715 h 735761"/>
                <a:gd name="connsiteX3" fmla="*/ 1138304 w 1143804"/>
                <a:gd name="connsiteY3" fmla="*/ 690860 h 735761"/>
                <a:gd name="connsiteX4" fmla="*/ 1143804 w 1143804"/>
                <a:gd name="connsiteY4" fmla="*/ 694035 h 735761"/>
                <a:gd name="connsiteX5" fmla="*/ 1139308 w 1143804"/>
                <a:gd name="connsiteY5" fmla="*/ 695472 h 735761"/>
                <a:gd name="connsiteX6" fmla="*/ 1140311 w 1143804"/>
                <a:gd name="connsiteY6" fmla="*/ 700085 h 735761"/>
                <a:gd name="connsiteX7" fmla="*/ 1134812 w 1143804"/>
                <a:gd name="connsiteY7" fmla="*/ 696911 h 735761"/>
                <a:gd name="connsiteX8" fmla="*/ 1109327 w 1143804"/>
                <a:gd name="connsiteY8" fmla="*/ 705060 h 735761"/>
                <a:gd name="connsiteX9" fmla="*/ 428947 w 1143804"/>
                <a:gd name="connsiteY9" fmla="*/ 615486 h 735761"/>
                <a:gd name="connsiteX10" fmla="*/ 11184 w 1143804"/>
                <a:gd name="connsiteY10" fmla="*/ 71046 h 735761"/>
                <a:gd name="connsiteX11" fmla="*/ 5499 w 1143804"/>
                <a:gd name="connsiteY11" fmla="*/ 44901 h 735761"/>
                <a:gd name="connsiteX12" fmla="*/ 0 w 1143804"/>
                <a:gd name="connsiteY12" fmla="*/ 41727 h 735761"/>
                <a:gd name="connsiteX13" fmla="*/ 4496 w 1143804"/>
                <a:gd name="connsiteY13" fmla="*/ 40289 h 735761"/>
                <a:gd name="connsiteX14" fmla="*/ 3493 w 1143804"/>
                <a:gd name="connsiteY14" fmla="*/ 35676 h 735761"/>
                <a:gd name="connsiteX15" fmla="*/ 8992 w 1143804"/>
                <a:gd name="connsiteY15" fmla="*/ 38851 h 735761"/>
                <a:gd name="connsiteX16" fmla="*/ 34477 w 1143804"/>
                <a:gd name="connsiteY16" fmla="*/ 30702 h 735761"/>
                <a:gd name="connsiteX17" fmla="*/ 290619 w 1143804"/>
                <a:gd name="connsiteY17" fmla="*/ 302 h 735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43804" h="735761">
                  <a:moveTo>
                    <a:pt x="290619" y="302"/>
                  </a:moveTo>
                  <a:cubicBezTo>
                    <a:pt x="435153" y="4056"/>
                    <a:pt x="580841" y="42901"/>
                    <a:pt x="714857" y="120275"/>
                  </a:cubicBezTo>
                  <a:cubicBezTo>
                    <a:pt x="929283" y="244074"/>
                    <a:pt x="1073229" y="443066"/>
                    <a:pt x="1132620" y="664715"/>
                  </a:cubicBezTo>
                  <a:lnTo>
                    <a:pt x="1138304" y="690860"/>
                  </a:lnTo>
                  <a:lnTo>
                    <a:pt x="1143804" y="694035"/>
                  </a:lnTo>
                  <a:lnTo>
                    <a:pt x="1139308" y="695472"/>
                  </a:lnTo>
                  <a:lnTo>
                    <a:pt x="1140311" y="700085"/>
                  </a:lnTo>
                  <a:lnTo>
                    <a:pt x="1134812" y="696911"/>
                  </a:lnTo>
                  <a:lnTo>
                    <a:pt x="1109327" y="705060"/>
                  </a:lnTo>
                  <a:cubicBezTo>
                    <a:pt x="887679" y="764450"/>
                    <a:pt x="643373" y="739285"/>
                    <a:pt x="428947" y="615486"/>
                  </a:cubicBezTo>
                  <a:cubicBezTo>
                    <a:pt x="214521" y="491687"/>
                    <a:pt x="70574" y="292695"/>
                    <a:pt x="11184" y="71046"/>
                  </a:cubicBezTo>
                  <a:lnTo>
                    <a:pt x="5499" y="44901"/>
                  </a:lnTo>
                  <a:lnTo>
                    <a:pt x="0" y="41727"/>
                  </a:lnTo>
                  <a:lnTo>
                    <a:pt x="4496" y="40289"/>
                  </a:lnTo>
                  <a:lnTo>
                    <a:pt x="3493" y="35676"/>
                  </a:lnTo>
                  <a:lnTo>
                    <a:pt x="8992" y="38851"/>
                  </a:lnTo>
                  <a:lnTo>
                    <a:pt x="34477" y="30702"/>
                  </a:lnTo>
                  <a:cubicBezTo>
                    <a:pt x="117595" y="8430"/>
                    <a:pt x="203899" y="-1950"/>
                    <a:pt x="290619" y="302"/>
                  </a:cubicBezTo>
                  <a:close/>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5" name="Freeform: Shape 54">
              <a:extLst>
                <a:ext uri="{FF2B5EF4-FFF2-40B4-BE49-F238E27FC236}">
                  <a16:creationId xmlns:a16="http://schemas.microsoft.com/office/drawing/2014/main" id="{8DE5F6B4-789C-4C6E-850B-1211580843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955" y="5934581"/>
              <a:ext cx="1143804" cy="735761"/>
            </a:xfrm>
            <a:custGeom>
              <a:avLst/>
              <a:gdLst>
                <a:gd name="connsiteX0" fmla="*/ 290619 w 1143804"/>
                <a:gd name="connsiteY0" fmla="*/ 302 h 735761"/>
                <a:gd name="connsiteX1" fmla="*/ 714857 w 1143804"/>
                <a:gd name="connsiteY1" fmla="*/ 120275 h 735761"/>
                <a:gd name="connsiteX2" fmla="*/ 1132620 w 1143804"/>
                <a:gd name="connsiteY2" fmla="*/ 664715 h 735761"/>
                <a:gd name="connsiteX3" fmla="*/ 1138304 w 1143804"/>
                <a:gd name="connsiteY3" fmla="*/ 690860 h 735761"/>
                <a:gd name="connsiteX4" fmla="*/ 1143804 w 1143804"/>
                <a:gd name="connsiteY4" fmla="*/ 694035 h 735761"/>
                <a:gd name="connsiteX5" fmla="*/ 1139308 w 1143804"/>
                <a:gd name="connsiteY5" fmla="*/ 695472 h 735761"/>
                <a:gd name="connsiteX6" fmla="*/ 1140311 w 1143804"/>
                <a:gd name="connsiteY6" fmla="*/ 700085 h 735761"/>
                <a:gd name="connsiteX7" fmla="*/ 1134812 w 1143804"/>
                <a:gd name="connsiteY7" fmla="*/ 696911 h 735761"/>
                <a:gd name="connsiteX8" fmla="*/ 1109327 w 1143804"/>
                <a:gd name="connsiteY8" fmla="*/ 705060 h 735761"/>
                <a:gd name="connsiteX9" fmla="*/ 428947 w 1143804"/>
                <a:gd name="connsiteY9" fmla="*/ 615486 h 735761"/>
                <a:gd name="connsiteX10" fmla="*/ 11184 w 1143804"/>
                <a:gd name="connsiteY10" fmla="*/ 71046 h 735761"/>
                <a:gd name="connsiteX11" fmla="*/ 5499 w 1143804"/>
                <a:gd name="connsiteY11" fmla="*/ 44901 h 735761"/>
                <a:gd name="connsiteX12" fmla="*/ 0 w 1143804"/>
                <a:gd name="connsiteY12" fmla="*/ 41727 h 735761"/>
                <a:gd name="connsiteX13" fmla="*/ 4496 w 1143804"/>
                <a:gd name="connsiteY13" fmla="*/ 40289 h 735761"/>
                <a:gd name="connsiteX14" fmla="*/ 3493 w 1143804"/>
                <a:gd name="connsiteY14" fmla="*/ 35676 h 735761"/>
                <a:gd name="connsiteX15" fmla="*/ 8992 w 1143804"/>
                <a:gd name="connsiteY15" fmla="*/ 38851 h 735761"/>
                <a:gd name="connsiteX16" fmla="*/ 34477 w 1143804"/>
                <a:gd name="connsiteY16" fmla="*/ 30702 h 735761"/>
                <a:gd name="connsiteX17" fmla="*/ 290619 w 1143804"/>
                <a:gd name="connsiteY17" fmla="*/ 302 h 735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43804" h="735761">
                  <a:moveTo>
                    <a:pt x="290619" y="302"/>
                  </a:moveTo>
                  <a:cubicBezTo>
                    <a:pt x="435153" y="4056"/>
                    <a:pt x="580841" y="42901"/>
                    <a:pt x="714857" y="120275"/>
                  </a:cubicBezTo>
                  <a:cubicBezTo>
                    <a:pt x="929283" y="244074"/>
                    <a:pt x="1073229" y="443066"/>
                    <a:pt x="1132620" y="664715"/>
                  </a:cubicBezTo>
                  <a:lnTo>
                    <a:pt x="1138304" y="690860"/>
                  </a:lnTo>
                  <a:lnTo>
                    <a:pt x="1143804" y="694035"/>
                  </a:lnTo>
                  <a:lnTo>
                    <a:pt x="1139308" y="695472"/>
                  </a:lnTo>
                  <a:lnTo>
                    <a:pt x="1140311" y="700085"/>
                  </a:lnTo>
                  <a:lnTo>
                    <a:pt x="1134812" y="696911"/>
                  </a:lnTo>
                  <a:lnTo>
                    <a:pt x="1109327" y="705060"/>
                  </a:lnTo>
                  <a:cubicBezTo>
                    <a:pt x="887679" y="764450"/>
                    <a:pt x="643373" y="739285"/>
                    <a:pt x="428947" y="615486"/>
                  </a:cubicBezTo>
                  <a:cubicBezTo>
                    <a:pt x="214521" y="491687"/>
                    <a:pt x="70574" y="292695"/>
                    <a:pt x="11184" y="71046"/>
                  </a:cubicBezTo>
                  <a:lnTo>
                    <a:pt x="5499" y="44901"/>
                  </a:lnTo>
                  <a:lnTo>
                    <a:pt x="0" y="41727"/>
                  </a:lnTo>
                  <a:lnTo>
                    <a:pt x="4496" y="40289"/>
                  </a:lnTo>
                  <a:lnTo>
                    <a:pt x="3493" y="35676"/>
                  </a:lnTo>
                  <a:lnTo>
                    <a:pt x="8992" y="38851"/>
                  </a:lnTo>
                  <a:lnTo>
                    <a:pt x="34477" y="30702"/>
                  </a:lnTo>
                  <a:cubicBezTo>
                    <a:pt x="117595" y="8430"/>
                    <a:pt x="203899" y="-1950"/>
                    <a:pt x="290619" y="302"/>
                  </a:cubicBezTo>
                  <a:close/>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6" name="Freeform: Shape 55">
              <a:extLst>
                <a:ext uri="{FF2B5EF4-FFF2-40B4-BE49-F238E27FC236}">
                  <a16:creationId xmlns:a16="http://schemas.microsoft.com/office/drawing/2014/main" id="{7D8D4A79-4148-4E89-8457-4A94626105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4937151" y="5934581"/>
              <a:ext cx="1143804" cy="735761"/>
            </a:xfrm>
            <a:custGeom>
              <a:avLst/>
              <a:gdLst>
                <a:gd name="connsiteX0" fmla="*/ 290619 w 1143804"/>
                <a:gd name="connsiteY0" fmla="*/ 302 h 735761"/>
                <a:gd name="connsiteX1" fmla="*/ 714857 w 1143804"/>
                <a:gd name="connsiteY1" fmla="*/ 120275 h 735761"/>
                <a:gd name="connsiteX2" fmla="*/ 1132620 w 1143804"/>
                <a:gd name="connsiteY2" fmla="*/ 664715 h 735761"/>
                <a:gd name="connsiteX3" fmla="*/ 1138304 w 1143804"/>
                <a:gd name="connsiteY3" fmla="*/ 690860 h 735761"/>
                <a:gd name="connsiteX4" fmla="*/ 1143804 w 1143804"/>
                <a:gd name="connsiteY4" fmla="*/ 694035 h 735761"/>
                <a:gd name="connsiteX5" fmla="*/ 1139308 w 1143804"/>
                <a:gd name="connsiteY5" fmla="*/ 695472 h 735761"/>
                <a:gd name="connsiteX6" fmla="*/ 1140311 w 1143804"/>
                <a:gd name="connsiteY6" fmla="*/ 700085 h 735761"/>
                <a:gd name="connsiteX7" fmla="*/ 1134812 w 1143804"/>
                <a:gd name="connsiteY7" fmla="*/ 696911 h 735761"/>
                <a:gd name="connsiteX8" fmla="*/ 1109327 w 1143804"/>
                <a:gd name="connsiteY8" fmla="*/ 705060 h 735761"/>
                <a:gd name="connsiteX9" fmla="*/ 428947 w 1143804"/>
                <a:gd name="connsiteY9" fmla="*/ 615486 h 735761"/>
                <a:gd name="connsiteX10" fmla="*/ 11184 w 1143804"/>
                <a:gd name="connsiteY10" fmla="*/ 71046 h 735761"/>
                <a:gd name="connsiteX11" fmla="*/ 5499 w 1143804"/>
                <a:gd name="connsiteY11" fmla="*/ 44901 h 735761"/>
                <a:gd name="connsiteX12" fmla="*/ 0 w 1143804"/>
                <a:gd name="connsiteY12" fmla="*/ 41727 h 735761"/>
                <a:gd name="connsiteX13" fmla="*/ 4496 w 1143804"/>
                <a:gd name="connsiteY13" fmla="*/ 40289 h 735761"/>
                <a:gd name="connsiteX14" fmla="*/ 3493 w 1143804"/>
                <a:gd name="connsiteY14" fmla="*/ 35676 h 735761"/>
                <a:gd name="connsiteX15" fmla="*/ 8992 w 1143804"/>
                <a:gd name="connsiteY15" fmla="*/ 38851 h 735761"/>
                <a:gd name="connsiteX16" fmla="*/ 34477 w 1143804"/>
                <a:gd name="connsiteY16" fmla="*/ 30702 h 735761"/>
                <a:gd name="connsiteX17" fmla="*/ 290619 w 1143804"/>
                <a:gd name="connsiteY17" fmla="*/ 302 h 735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43804" h="735761">
                  <a:moveTo>
                    <a:pt x="290619" y="302"/>
                  </a:moveTo>
                  <a:cubicBezTo>
                    <a:pt x="435153" y="4056"/>
                    <a:pt x="580841" y="42901"/>
                    <a:pt x="714857" y="120275"/>
                  </a:cubicBezTo>
                  <a:cubicBezTo>
                    <a:pt x="929283" y="244074"/>
                    <a:pt x="1073229" y="443066"/>
                    <a:pt x="1132620" y="664715"/>
                  </a:cubicBezTo>
                  <a:lnTo>
                    <a:pt x="1138304" y="690860"/>
                  </a:lnTo>
                  <a:lnTo>
                    <a:pt x="1143804" y="694035"/>
                  </a:lnTo>
                  <a:lnTo>
                    <a:pt x="1139308" y="695472"/>
                  </a:lnTo>
                  <a:lnTo>
                    <a:pt x="1140311" y="700085"/>
                  </a:lnTo>
                  <a:lnTo>
                    <a:pt x="1134812" y="696911"/>
                  </a:lnTo>
                  <a:lnTo>
                    <a:pt x="1109327" y="705060"/>
                  </a:lnTo>
                  <a:cubicBezTo>
                    <a:pt x="887679" y="764450"/>
                    <a:pt x="643373" y="739285"/>
                    <a:pt x="428947" y="615486"/>
                  </a:cubicBezTo>
                  <a:cubicBezTo>
                    <a:pt x="214521" y="491687"/>
                    <a:pt x="70574" y="292695"/>
                    <a:pt x="11184" y="71046"/>
                  </a:cubicBezTo>
                  <a:lnTo>
                    <a:pt x="5499" y="44901"/>
                  </a:lnTo>
                  <a:lnTo>
                    <a:pt x="0" y="41727"/>
                  </a:lnTo>
                  <a:lnTo>
                    <a:pt x="4496" y="40289"/>
                  </a:lnTo>
                  <a:lnTo>
                    <a:pt x="3493" y="35676"/>
                  </a:lnTo>
                  <a:lnTo>
                    <a:pt x="8992" y="38851"/>
                  </a:lnTo>
                  <a:lnTo>
                    <a:pt x="34477" y="30702"/>
                  </a:lnTo>
                  <a:cubicBezTo>
                    <a:pt x="117595" y="8430"/>
                    <a:pt x="203899" y="-1950"/>
                    <a:pt x="290619" y="302"/>
                  </a:cubicBezTo>
                  <a:close/>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grpSp>
        <p:nvGrpSpPr>
          <p:cNvPr id="58" name="Group 57">
            <a:extLst>
              <a:ext uri="{FF2B5EF4-FFF2-40B4-BE49-F238E27FC236}">
                <a16:creationId xmlns:a16="http://schemas.microsoft.com/office/drawing/2014/main" id="{97422AC4-A069-4D59-8C02-45C5A0DB2E9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3500000" flipH="1" flipV="1">
            <a:off x="10901022" y="5639014"/>
            <a:ext cx="865742" cy="628383"/>
            <a:chOff x="558167" y="958515"/>
            <a:chExt cx="865742" cy="628383"/>
          </a:xfrm>
          <a:solidFill>
            <a:schemeClr val="accent3"/>
          </a:solidFill>
        </p:grpSpPr>
        <p:sp>
          <p:nvSpPr>
            <p:cNvPr id="59" name="Freeform: Shape 58">
              <a:extLst>
                <a:ext uri="{FF2B5EF4-FFF2-40B4-BE49-F238E27FC236}">
                  <a16:creationId xmlns:a16="http://schemas.microsoft.com/office/drawing/2014/main" id="{E0C3DCD7-9B17-4941-BC2D-ADA7388A92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8100000" flipH="1">
              <a:off x="558167" y="1122160"/>
              <a:ext cx="464738" cy="464738"/>
            </a:xfrm>
            <a:custGeom>
              <a:avLst/>
              <a:gdLst>
                <a:gd name="connsiteX0" fmla="*/ 446142 w 464738"/>
                <a:gd name="connsiteY0" fmla="*/ 464738 h 464738"/>
                <a:gd name="connsiteX1" fmla="*/ 130673 w 464738"/>
                <a:gd name="connsiteY1" fmla="*/ 334066 h 464738"/>
                <a:gd name="connsiteX2" fmla="*/ 0 w 464738"/>
                <a:gd name="connsiteY2" fmla="*/ 18596 h 464738"/>
                <a:gd name="connsiteX3" fmla="*/ 836 w 464738"/>
                <a:gd name="connsiteY3" fmla="*/ 1089 h 464738"/>
                <a:gd name="connsiteX4" fmla="*/ 606 w 464738"/>
                <a:gd name="connsiteY4" fmla="*/ 859 h 464738"/>
                <a:gd name="connsiteX5" fmla="*/ 848 w 464738"/>
                <a:gd name="connsiteY5" fmla="*/ 848 h 464738"/>
                <a:gd name="connsiteX6" fmla="*/ 859 w 464738"/>
                <a:gd name="connsiteY6" fmla="*/ 606 h 464738"/>
                <a:gd name="connsiteX7" fmla="*/ 1089 w 464738"/>
                <a:gd name="connsiteY7" fmla="*/ 836 h 464738"/>
                <a:gd name="connsiteX8" fmla="*/ 18596 w 464738"/>
                <a:gd name="connsiteY8" fmla="*/ 0 h 464738"/>
                <a:gd name="connsiteX9" fmla="*/ 334066 w 464738"/>
                <a:gd name="connsiteY9" fmla="*/ 130672 h 464738"/>
                <a:gd name="connsiteX10" fmla="*/ 464738 w 464738"/>
                <a:gd name="connsiteY10" fmla="*/ 446142 h 464738"/>
                <a:gd name="connsiteX11" fmla="*/ 463902 w 464738"/>
                <a:gd name="connsiteY11" fmla="*/ 463650 h 464738"/>
                <a:gd name="connsiteX12" fmla="*/ 464132 w 464738"/>
                <a:gd name="connsiteY12" fmla="*/ 463880 h 464738"/>
                <a:gd name="connsiteX13" fmla="*/ 463891 w 464738"/>
                <a:gd name="connsiteY13" fmla="*/ 463892 h 464738"/>
                <a:gd name="connsiteX14" fmla="*/ 463879 w 464738"/>
                <a:gd name="connsiteY14" fmla="*/ 464132 h 464738"/>
                <a:gd name="connsiteX15" fmla="*/ 463650 w 464738"/>
                <a:gd name="connsiteY15" fmla="*/ 463903 h 464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4738" h="464738">
                  <a:moveTo>
                    <a:pt x="446142" y="464738"/>
                  </a:moveTo>
                  <a:cubicBezTo>
                    <a:pt x="331965" y="464738"/>
                    <a:pt x="217787" y="421181"/>
                    <a:pt x="130673" y="334066"/>
                  </a:cubicBezTo>
                  <a:cubicBezTo>
                    <a:pt x="43558" y="246952"/>
                    <a:pt x="1" y="132774"/>
                    <a:pt x="0" y="18596"/>
                  </a:cubicBezTo>
                  <a:lnTo>
                    <a:pt x="836" y="1089"/>
                  </a:lnTo>
                  <a:lnTo>
                    <a:pt x="606" y="859"/>
                  </a:lnTo>
                  <a:lnTo>
                    <a:pt x="848" y="848"/>
                  </a:lnTo>
                  <a:lnTo>
                    <a:pt x="859" y="606"/>
                  </a:lnTo>
                  <a:lnTo>
                    <a:pt x="1089" y="836"/>
                  </a:lnTo>
                  <a:lnTo>
                    <a:pt x="18596" y="0"/>
                  </a:lnTo>
                  <a:cubicBezTo>
                    <a:pt x="132774" y="0"/>
                    <a:pt x="246951" y="43557"/>
                    <a:pt x="334066" y="130672"/>
                  </a:cubicBezTo>
                  <a:cubicBezTo>
                    <a:pt x="421181" y="217787"/>
                    <a:pt x="464738" y="331964"/>
                    <a:pt x="464738" y="446142"/>
                  </a:cubicBezTo>
                  <a:lnTo>
                    <a:pt x="463902" y="463650"/>
                  </a:lnTo>
                  <a:lnTo>
                    <a:pt x="464132" y="463880"/>
                  </a:lnTo>
                  <a:lnTo>
                    <a:pt x="463891" y="463892"/>
                  </a:lnTo>
                  <a:lnTo>
                    <a:pt x="463879" y="464132"/>
                  </a:lnTo>
                  <a:lnTo>
                    <a:pt x="463650" y="463903"/>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0" name="Freeform: Shape 59">
              <a:extLst>
                <a:ext uri="{FF2B5EF4-FFF2-40B4-BE49-F238E27FC236}">
                  <a16:creationId xmlns:a16="http://schemas.microsoft.com/office/drawing/2014/main" id="{54BFE42E-647B-4A33-9981-3B88CCBE25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959170" y="958515"/>
              <a:ext cx="464739" cy="464739"/>
            </a:xfrm>
            <a:custGeom>
              <a:avLst/>
              <a:gdLst>
                <a:gd name="connsiteX0" fmla="*/ 464132 w 464739"/>
                <a:gd name="connsiteY0" fmla="*/ 463881 h 464739"/>
                <a:gd name="connsiteX1" fmla="*/ 463891 w 464739"/>
                <a:gd name="connsiteY1" fmla="*/ 463892 h 464739"/>
                <a:gd name="connsiteX2" fmla="*/ 463880 w 464739"/>
                <a:gd name="connsiteY2" fmla="*/ 464132 h 464739"/>
                <a:gd name="connsiteX3" fmla="*/ 463651 w 464739"/>
                <a:gd name="connsiteY3" fmla="*/ 463904 h 464739"/>
                <a:gd name="connsiteX4" fmla="*/ 446142 w 464739"/>
                <a:gd name="connsiteY4" fmla="*/ 464739 h 464739"/>
                <a:gd name="connsiteX5" fmla="*/ 130673 w 464739"/>
                <a:gd name="connsiteY5" fmla="*/ 334067 h 464739"/>
                <a:gd name="connsiteX6" fmla="*/ 0 w 464739"/>
                <a:gd name="connsiteY6" fmla="*/ 18597 h 464739"/>
                <a:gd name="connsiteX7" fmla="*/ 836 w 464739"/>
                <a:gd name="connsiteY7" fmla="*/ 1089 h 464739"/>
                <a:gd name="connsiteX8" fmla="*/ 607 w 464739"/>
                <a:gd name="connsiteY8" fmla="*/ 859 h 464739"/>
                <a:gd name="connsiteX9" fmla="*/ 848 w 464739"/>
                <a:gd name="connsiteY9" fmla="*/ 848 h 464739"/>
                <a:gd name="connsiteX10" fmla="*/ 859 w 464739"/>
                <a:gd name="connsiteY10" fmla="*/ 607 h 464739"/>
                <a:gd name="connsiteX11" fmla="*/ 1089 w 464739"/>
                <a:gd name="connsiteY11" fmla="*/ 836 h 464739"/>
                <a:gd name="connsiteX12" fmla="*/ 18597 w 464739"/>
                <a:gd name="connsiteY12" fmla="*/ 0 h 464739"/>
                <a:gd name="connsiteX13" fmla="*/ 334067 w 464739"/>
                <a:gd name="connsiteY13" fmla="*/ 130672 h 464739"/>
                <a:gd name="connsiteX14" fmla="*/ 464739 w 464739"/>
                <a:gd name="connsiteY14" fmla="*/ 446142 h 464739"/>
                <a:gd name="connsiteX15" fmla="*/ 463903 w 464739"/>
                <a:gd name="connsiteY15" fmla="*/ 463652 h 464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4739" h="464739">
                  <a:moveTo>
                    <a:pt x="464132" y="463881"/>
                  </a:moveTo>
                  <a:lnTo>
                    <a:pt x="463891" y="463892"/>
                  </a:lnTo>
                  <a:lnTo>
                    <a:pt x="463880" y="464132"/>
                  </a:lnTo>
                  <a:lnTo>
                    <a:pt x="463651" y="463904"/>
                  </a:lnTo>
                  <a:lnTo>
                    <a:pt x="446142" y="464739"/>
                  </a:lnTo>
                  <a:cubicBezTo>
                    <a:pt x="331965" y="464739"/>
                    <a:pt x="217787" y="421182"/>
                    <a:pt x="130673" y="334067"/>
                  </a:cubicBezTo>
                  <a:cubicBezTo>
                    <a:pt x="43558" y="246953"/>
                    <a:pt x="1" y="132775"/>
                    <a:pt x="0" y="18597"/>
                  </a:cubicBezTo>
                  <a:lnTo>
                    <a:pt x="836" y="1089"/>
                  </a:lnTo>
                  <a:lnTo>
                    <a:pt x="607" y="859"/>
                  </a:lnTo>
                  <a:lnTo>
                    <a:pt x="848" y="848"/>
                  </a:lnTo>
                  <a:lnTo>
                    <a:pt x="859" y="607"/>
                  </a:lnTo>
                  <a:lnTo>
                    <a:pt x="1089" y="836"/>
                  </a:lnTo>
                  <a:lnTo>
                    <a:pt x="18597" y="0"/>
                  </a:lnTo>
                  <a:cubicBezTo>
                    <a:pt x="132775" y="0"/>
                    <a:pt x="246952" y="43557"/>
                    <a:pt x="334067" y="130672"/>
                  </a:cubicBezTo>
                  <a:cubicBezTo>
                    <a:pt x="421182" y="217787"/>
                    <a:pt x="464739" y="331964"/>
                    <a:pt x="464739" y="446142"/>
                  </a:cubicBezTo>
                  <a:lnTo>
                    <a:pt x="463903" y="463652"/>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grpSp>
        <p:nvGrpSpPr>
          <p:cNvPr id="62" name="Group 61">
            <a:extLst>
              <a:ext uri="{FF2B5EF4-FFF2-40B4-BE49-F238E27FC236}">
                <a16:creationId xmlns:a16="http://schemas.microsoft.com/office/drawing/2014/main" id="{8B9806FC-A649-4974-9361-F9AA940D930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8900000" flipH="1">
            <a:off x="9919495" y="3291143"/>
            <a:ext cx="1785983" cy="2208479"/>
            <a:chOff x="2725201" y="4453039"/>
            <a:chExt cx="1785983" cy="2208479"/>
          </a:xfrm>
        </p:grpSpPr>
        <p:cxnSp>
          <p:nvCxnSpPr>
            <p:cNvPr id="63" name="Straight Connector 62">
              <a:extLst>
                <a:ext uri="{FF2B5EF4-FFF2-40B4-BE49-F238E27FC236}">
                  <a16:creationId xmlns:a16="http://schemas.microsoft.com/office/drawing/2014/main" id="{A0B3B2CB-0609-4D40-8792-08D6B8E253C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rot="10800000" flipH="1">
              <a:off x="3618192" y="4453039"/>
              <a:ext cx="0" cy="220847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74AF0C5E-035D-49F8-9004-5ABEB0C5273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2738439" y="5243393"/>
              <a:ext cx="176093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65" name="Freeform: Shape 64">
              <a:extLst>
                <a:ext uri="{FF2B5EF4-FFF2-40B4-BE49-F238E27FC236}">
                  <a16:creationId xmlns:a16="http://schemas.microsoft.com/office/drawing/2014/main" id="{EE2B5D29-AE36-47FA-AE5B-F464FCFFE5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2725201" y="4861779"/>
              <a:ext cx="1785983" cy="1799739"/>
            </a:xfrm>
            <a:custGeom>
              <a:avLst/>
              <a:gdLst>
                <a:gd name="connsiteX0" fmla="*/ 440819 w 1785983"/>
                <a:gd name="connsiteY0" fmla="*/ 59 h 1799739"/>
                <a:gd name="connsiteX1" fmla="*/ 845918 w 1785983"/>
                <a:gd name="connsiteY1" fmla="*/ 261596 h 1799739"/>
                <a:gd name="connsiteX2" fmla="*/ 892992 w 1785983"/>
                <a:gd name="connsiteY2" fmla="*/ 360758 h 1799739"/>
                <a:gd name="connsiteX3" fmla="*/ 892992 w 1785983"/>
                <a:gd name="connsiteY3" fmla="*/ 365372 h 1799739"/>
                <a:gd name="connsiteX4" fmla="*/ 940065 w 1785983"/>
                <a:gd name="connsiteY4" fmla="*/ 266212 h 1799739"/>
                <a:gd name="connsiteX5" fmla="*/ 1406106 w 1785983"/>
                <a:gd name="connsiteY5" fmla="*/ 8338 h 1799739"/>
                <a:gd name="connsiteX6" fmla="*/ 1022901 w 1785983"/>
                <a:gd name="connsiteY6" fmla="*/ 1699451 h 1799739"/>
                <a:gd name="connsiteX7" fmla="*/ 892991 w 1785983"/>
                <a:gd name="connsiteY7" fmla="*/ 1799739 h 1799739"/>
                <a:gd name="connsiteX8" fmla="*/ 892991 w 1785983"/>
                <a:gd name="connsiteY8" fmla="*/ 1795123 h 1799739"/>
                <a:gd name="connsiteX9" fmla="*/ 763082 w 1785983"/>
                <a:gd name="connsiteY9" fmla="*/ 1694835 h 1799739"/>
                <a:gd name="connsiteX10" fmla="*/ 379877 w 1785983"/>
                <a:gd name="connsiteY10" fmla="*/ 3722 h 1799739"/>
                <a:gd name="connsiteX11" fmla="*/ 440819 w 1785983"/>
                <a:gd name="connsiteY11" fmla="*/ 59 h 1799739"/>
                <a:gd name="connsiteX0" fmla="*/ 440819 w 1785983"/>
                <a:gd name="connsiteY0" fmla="*/ 59 h 1849891"/>
                <a:gd name="connsiteX1" fmla="*/ 845918 w 1785983"/>
                <a:gd name="connsiteY1" fmla="*/ 261596 h 1849891"/>
                <a:gd name="connsiteX2" fmla="*/ 892992 w 1785983"/>
                <a:gd name="connsiteY2" fmla="*/ 360758 h 1849891"/>
                <a:gd name="connsiteX3" fmla="*/ 892992 w 1785983"/>
                <a:gd name="connsiteY3" fmla="*/ 365372 h 1849891"/>
                <a:gd name="connsiteX4" fmla="*/ 940065 w 1785983"/>
                <a:gd name="connsiteY4" fmla="*/ 266212 h 1849891"/>
                <a:gd name="connsiteX5" fmla="*/ 1406106 w 1785983"/>
                <a:gd name="connsiteY5" fmla="*/ 8338 h 1849891"/>
                <a:gd name="connsiteX6" fmla="*/ 1022901 w 1785983"/>
                <a:gd name="connsiteY6" fmla="*/ 1699451 h 1849891"/>
                <a:gd name="connsiteX7" fmla="*/ 892991 w 1785983"/>
                <a:gd name="connsiteY7" fmla="*/ 1799739 h 1849891"/>
                <a:gd name="connsiteX8" fmla="*/ 838223 w 1785983"/>
                <a:gd name="connsiteY8" fmla="*/ 1849891 h 1849891"/>
                <a:gd name="connsiteX9" fmla="*/ 763082 w 1785983"/>
                <a:gd name="connsiteY9" fmla="*/ 1694835 h 1849891"/>
                <a:gd name="connsiteX10" fmla="*/ 379877 w 1785983"/>
                <a:gd name="connsiteY10" fmla="*/ 3722 h 1849891"/>
                <a:gd name="connsiteX11" fmla="*/ 440819 w 1785983"/>
                <a:gd name="connsiteY11" fmla="*/ 59 h 1849891"/>
                <a:gd name="connsiteX0" fmla="*/ 440819 w 1785983"/>
                <a:gd name="connsiteY0" fmla="*/ 59 h 1799739"/>
                <a:gd name="connsiteX1" fmla="*/ 845918 w 1785983"/>
                <a:gd name="connsiteY1" fmla="*/ 261596 h 1799739"/>
                <a:gd name="connsiteX2" fmla="*/ 892992 w 1785983"/>
                <a:gd name="connsiteY2" fmla="*/ 360758 h 1799739"/>
                <a:gd name="connsiteX3" fmla="*/ 892992 w 1785983"/>
                <a:gd name="connsiteY3" fmla="*/ 365372 h 1799739"/>
                <a:gd name="connsiteX4" fmla="*/ 940065 w 1785983"/>
                <a:gd name="connsiteY4" fmla="*/ 266212 h 1799739"/>
                <a:gd name="connsiteX5" fmla="*/ 1406106 w 1785983"/>
                <a:gd name="connsiteY5" fmla="*/ 8338 h 1799739"/>
                <a:gd name="connsiteX6" fmla="*/ 1022901 w 1785983"/>
                <a:gd name="connsiteY6" fmla="*/ 1699451 h 1799739"/>
                <a:gd name="connsiteX7" fmla="*/ 892991 w 1785983"/>
                <a:gd name="connsiteY7" fmla="*/ 1799739 h 1799739"/>
                <a:gd name="connsiteX8" fmla="*/ 763082 w 1785983"/>
                <a:gd name="connsiteY8" fmla="*/ 1694835 h 1799739"/>
                <a:gd name="connsiteX9" fmla="*/ 379877 w 1785983"/>
                <a:gd name="connsiteY9" fmla="*/ 3722 h 1799739"/>
                <a:gd name="connsiteX10" fmla="*/ 440819 w 1785983"/>
                <a:gd name="connsiteY10" fmla="*/ 59 h 1799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85983" h="1799739">
                  <a:moveTo>
                    <a:pt x="440819" y="59"/>
                  </a:moveTo>
                  <a:cubicBezTo>
                    <a:pt x="584367" y="2557"/>
                    <a:pt x="735105" y="83293"/>
                    <a:pt x="845918" y="261596"/>
                  </a:cubicBezTo>
                  <a:lnTo>
                    <a:pt x="892992" y="360758"/>
                  </a:lnTo>
                  <a:lnTo>
                    <a:pt x="892992" y="365372"/>
                  </a:lnTo>
                  <a:lnTo>
                    <a:pt x="940065" y="266212"/>
                  </a:lnTo>
                  <a:cubicBezTo>
                    <a:pt x="1066709" y="62437"/>
                    <a:pt x="1245499" y="-13903"/>
                    <a:pt x="1406106" y="8338"/>
                  </a:cubicBezTo>
                  <a:cubicBezTo>
                    <a:pt x="1827702" y="66720"/>
                    <a:pt x="2124001" y="804388"/>
                    <a:pt x="1022901" y="1699451"/>
                  </a:cubicBezTo>
                  <a:lnTo>
                    <a:pt x="892991" y="1799739"/>
                  </a:lnTo>
                  <a:lnTo>
                    <a:pt x="763082" y="1694835"/>
                  </a:lnTo>
                  <a:cubicBezTo>
                    <a:pt x="-338018" y="799772"/>
                    <a:pt x="-41719" y="62104"/>
                    <a:pt x="379877" y="3722"/>
                  </a:cubicBezTo>
                  <a:cubicBezTo>
                    <a:pt x="399953" y="942"/>
                    <a:pt x="420313" y="-298"/>
                    <a:pt x="440819" y="59"/>
                  </a:cubicBezTo>
                  <a:close/>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tx1"/>
                </a:solidFill>
                <a:latin typeface="Bell MT" panose="02020503060305020303" pitchFamily="18" charset="0"/>
              </a:endParaRPr>
            </a:p>
          </p:txBody>
        </p:sp>
        <p:sp>
          <p:nvSpPr>
            <p:cNvPr id="66" name="Rectangle 30">
              <a:extLst>
                <a:ext uri="{FF2B5EF4-FFF2-40B4-BE49-F238E27FC236}">
                  <a16:creationId xmlns:a16="http://schemas.microsoft.com/office/drawing/2014/main" id="{60A9C670-7B0D-487E-BBAA-D6F1997DAA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3124232" y="5447997"/>
              <a:ext cx="987915" cy="987915"/>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Rectangle 30">
              <a:extLst>
                <a:ext uri="{FF2B5EF4-FFF2-40B4-BE49-F238E27FC236}">
                  <a16:creationId xmlns:a16="http://schemas.microsoft.com/office/drawing/2014/main" id="{E69D3986-2DC8-4324-8A32-44DC47A984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3315029" y="5983110"/>
              <a:ext cx="606323" cy="606323"/>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69" name="Group 68">
            <a:extLst>
              <a:ext uri="{FF2B5EF4-FFF2-40B4-BE49-F238E27FC236}">
                <a16:creationId xmlns:a16="http://schemas.microsoft.com/office/drawing/2014/main" id="{E1739B0E-E50E-4961-A4B8-474F1B0C2D7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flipV="1">
            <a:off x="10854193" y="5280732"/>
            <a:ext cx="864005" cy="1032464"/>
            <a:chOff x="2207971" y="2384401"/>
            <a:chExt cx="864005" cy="1032464"/>
          </a:xfrm>
        </p:grpSpPr>
        <p:sp>
          <p:nvSpPr>
            <p:cNvPr id="70" name="Freeform: Shape 69">
              <a:extLst>
                <a:ext uri="{FF2B5EF4-FFF2-40B4-BE49-F238E27FC236}">
                  <a16:creationId xmlns:a16="http://schemas.microsoft.com/office/drawing/2014/main" id="{F4FB077A-6675-4D30-852E-FB58781630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a:off x="2207971" y="2856305"/>
              <a:ext cx="464739" cy="464739"/>
            </a:xfrm>
            <a:custGeom>
              <a:avLst/>
              <a:gdLst>
                <a:gd name="connsiteX0" fmla="*/ 464132 w 464739"/>
                <a:gd name="connsiteY0" fmla="*/ 463881 h 464739"/>
                <a:gd name="connsiteX1" fmla="*/ 463891 w 464739"/>
                <a:gd name="connsiteY1" fmla="*/ 463892 h 464739"/>
                <a:gd name="connsiteX2" fmla="*/ 463880 w 464739"/>
                <a:gd name="connsiteY2" fmla="*/ 464132 h 464739"/>
                <a:gd name="connsiteX3" fmla="*/ 463651 w 464739"/>
                <a:gd name="connsiteY3" fmla="*/ 463904 h 464739"/>
                <a:gd name="connsiteX4" fmla="*/ 446142 w 464739"/>
                <a:gd name="connsiteY4" fmla="*/ 464739 h 464739"/>
                <a:gd name="connsiteX5" fmla="*/ 130673 w 464739"/>
                <a:gd name="connsiteY5" fmla="*/ 334067 h 464739"/>
                <a:gd name="connsiteX6" fmla="*/ 0 w 464739"/>
                <a:gd name="connsiteY6" fmla="*/ 18597 h 464739"/>
                <a:gd name="connsiteX7" fmla="*/ 836 w 464739"/>
                <a:gd name="connsiteY7" fmla="*/ 1089 h 464739"/>
                <a:gd name="connsiteX8" fmla="*/ 607 w 464739"/>
                <a:gd name="connsiteY8" fmla="*/ 859 h 464739"/>
                <a:gd name="connsiteX9" fmla="*/ 848 w 464739"/>
                <a:gd name="connsiteY9" fmla="*/ 848 h 464739"/>
                <a:gd name="connsiteX10" fmla="*/ 859 w 464739"/>
                <a:gd name="connsiteY10" fmla="*/ 607 h 464739"/>
                <a:gd name="connsiteX11" fmla="*/ 1089 w 464739"/>
                <a:gd name="connsiteY11" fmla="*/ 836 h 464739"/>
                <a:gd name="connsiteX12" fmla="*/ 18597 w 464739"/>
                <a:gd name="connsiteY12" fmla="*/ 0 h 464739"/>
                <a:gd name="connsiteX13" fmla="*/ 334067 w 464739"/>
                <a:gd name="connsiteY13" fmla="*/ 130672 h 464739"/>
                <a:gd name="connsiteX14" fmla="*/ 464739 w 464739"/>
                <a:gd name="connsiteY14" fmla="*/ 446142 h 464739"/>
                <a:gd name="connsiteX15" fmla="*/ 463903 w 464739"/>
                <a:gd name="connsiteY15" fmla="*/ 463652 h 464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4739" h="464739">
                  <a:moveTo>
                    <a:pt x="464132" y="463881"/>
                  </a:moveTo>
                  <a:lnTo>
                    <a:pt x="463891" y="463892"/>
                  </a:lnTo>
                  <a:lnTo>
                    <a:pt x="463880" y="464132"/>
                  </a:lnTo>
                  <a:lnTo>
                    <a:pt x="463651" y="463904"/>
                  </a:lnTo>
                  <a:lnTo>
                    <a:pt x="446142" y="464739"/>
                  </a:lnTo>
                  <a:cubicBezTo>
                    <a:pt x="331965" y="464739"/>
                    <a:pt x="217787" y="421182"/>
                    <a:pt x="130673" y="334067"/>
                  </a:cubicBezTo>
                  <a:cubicBezTo>
                    <a:pt x="43558" y="246953"/>
                    <a:pt x="1" y="132775"/>
                    <a:pt x="0" y="18597"/>
                  </a:cubicBezTo>
                  <a:lnTo>
                    <a:pt x="836" y="1089"/>
                  </a:lnTo>
                  <a:lnTo>
                    <a:pt x="607" y="859"/>
                  </a:lnTo>
                  <a:lnTo>
                    <a:pt x="848" y="848"/>
                  </a:lnTo>
                  <a:lnTo>
                    <a:pt x="859" y="607"/>
                  </a:lnTo>
                  <a:lnTo>
                    <a:pt x="1089" y="836"/>
                  </a:lnTo>
                  <a:lnTo>
                    <a:pt x="18597" y="0"/>
                  </a:lnTo>
                  <a:cubicBezTo>
                    <a:pt x="132775" y="0"/>
                    <a:pt x="246952" y="43557"/>
                    <a:pt x="334067" y="130672"/>
                  </a:cubicBezTo>
                  <a:cubicBezTo>
                    <a:pt x="421182" y="217787"/>
                    <a:pt x="464739" y="331964"/>
                    <a:pt x="464739" y="446142"/>
                  </a:cubicBezTo>
                  <a:lnTo>
                    <a:pt x="463903" y="463652"/>
                  </a:lnTo>
                  <a:close/>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1" name="Freeform: Shape 70">
              <a:extLst>
                <a:ext uri="{FF2B5EF4-FFF2-40B4-BE49-F238E27FC236}">
                  <a16:creationId xmlns:a16="http://schemas.microsoft.com/office/drawing/2014/main" id="{131D496F-00F8-4317-A7C1-6624DDEDAA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2607238" y="2688467"/>
              <a:ext cx="464738" cy="464738"/>
            </a:xfrm>
            <a:custGeom>
              <a:avLst/>
              <a:gdLst>
                <a:gd name="connsiteX0" fmla="*/ 446142 w 464738"/>
                <a:gd name="connsiteY0" fmla="*/ 464738 h 464738"/>
                <a:gd name="connsiteX1" fmla="*/ 130673 w 464738"/>
                <a:gd name="connsiteY1" fmla="*/ 334066 h 464738"/>
                <a:gd name="connsiteX2" fmla="*/ 0 w 464738"/>
                <a:gd name="connsiteY2" fmla="*/ 18596 h 464738"/>
                <a:gd name="connsiteX3" fmla="*/ 836 w 464738"/>
                <a:gd name="connsiteY3" fmla="*/ 1089 h 464738"/>
                <a:gd name="connsiteX4" fmla="*/ 606 w 464738"/>
                <a:gd name="connsiteY4" fmla="*/ 859 h 464738"/>
                <a:gd name="connsiteX5" fmla="*/ 848 w 464738"/>
                <a:gd name="connsiteY5" fmla="*/ 848 h 464738"/>
                <a:gd name="connsiteX6" fmla="*/ 859 w 464738"/>
                <a:gd name="connsiteY6" fmla="*/ 606 h 464738"/>
                <a:gd name="connsiteX7" fmla="*/ 1089 w 464738"/>
                <a:gd name="connsiteY7" fmla="*/ 836 h 464738"/>
                <a:gd name="connsiteX8" fmla="*/ 18596 w 464738"/>
                <a:gd name="connsiteY8" fmla="*/ 0 h 464738"/>
                <a:gd name="connsiteX9" fmla="*/ 334066 w 464738"/>
                <a:gd name="connsiteY9" fmla="*/ 130672 h 464738"/>
                <a:gd name="connsiteX10" fmla="*/ 464738 w 464738"/>
                <a:gd name="connsiteY10" fmla="*/ 446142 h 464738"/>
                <a:gd name="connsiteX11" fmla="*/ 463902 w 464738"/>
                <a:gd name="connsiteY11" fmla="*/ 463650 h 464738"/>
                <a:gd name="connsiteX12" fmla="*/ 464132 w 464738"/>
                <a:gd name="connsiteY12" fmla="*/ 463880 h 464738"/>
                <a:gd name="connsiteX13" fmla="*/ 463891 w 464738"/>
                <a:gd name="connsiteY13" fmla="*/ 463892 h 464738"/>
                <a:gd name="connsiteX14" fmla="*/ 463879 w 464738"/>
                <a:gd name="connsiteY14" fmla="*/ 464132 h 464738"/>
                <a:gd name="connsiteX15" fmla="*/ 463650 w 464738"/>
                <a:gd name="connsiteY15" fmla="*/ 463903 h 464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4738" h="464738">
                  <a:moveTo>
                    <a:pt x="446142" y="464738"/>
                  </a:moveTo>
                  <a:cubicBezTo>
                    <a:pt x="331965" y="464738"/>
                    <a:pt x="217787" y="421181"/>
                    <a:pt x="130673" y="334066"/>
                  </a:cubicBezTo>
                  <a:cubicBezTo>
                    <a:pt x="43558" y="246952"/>
                    <a:pt x="1" y="132774"/>
                    <a:pt x="0" y="18596"/>
                  </a:cubicBezTo>
                  <a:lnTo>
                    <a:pt x="836" y="1089"/>
                  </a:lnTo>
                  <a:lnTo>
                    <a:pt x="606" y="859"/>
                  </a:lnTo>
                  <a:lnTo>
                    <a:pt x="848" y="848"/>
                  </a:lnTo>
                  <a:lnTo>
                    <a:pt x="859" y="606"/>
                  </a:lnTo>
                  <a:lnTo>
                    <a:pt x="1089" y="836"/>
                  </a:lnTo>
                  <a:lnTo>
                    <a:pt x="18596" y="0"/>
                  </a:lnTo>
                  <a:cubicBezTo>
                    <a:pt x="132774" y="0"/>
                    <a:pt x="246951" y="43557"/>
                    <a:pt x="334066" y="130672"/>
                  </a:cubicBezTo>
                  <a:cubicBezTo>
                    <a:pt x="421181" y="217787"/>
                    <a:pt x="464738" y="331964"/>
                    <a:pt x="464738" y="446142"/>
                  </a:cubicBezTo>
                  <a:lnTo>
                    <a:pt x="463902" y="463650"/>
                  </a:lnTo>
                  <a:lnTo>
                    <a:pt x="464132" y="463880"/>
                  </a:lnTo>
                  <a:lnTo>
                    <a:pt x="463891" y="463892"/>
                  </a:lnTo>
                  <a:lnTo>
                    <a:pt x="463879" y="464132"/>
                  </a:lnTo>
                  <a:lnTo>
                    <a:pt x="463650" y="463903"/>
                  </a:lnTo>
                  <a:close/>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nvGrpSpPr>
            <p:cNvPr id="72" name="Group 71">
              <a:extLst>
                <a:ext uri="{FF2B5EF4-FFF2-40B4-BE49-F238E27FC236}">
                  <a16:creationId xmlns:a16="http://schemas.microsoft.com/office/drawing/2014/main" id="{5990DB87-8766-4434-BEED-D1642A85169F}"/>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2440769" y="2384401"/>
              <a:ext cx="313009" cy="1032464"/>
              <a:chOff x="2440769" y="2384401"/>
              <a:chExt cx="313009" cy="1032464"/>
            </a:xfrm>
          </p:grpSpPr>
          <p:cxnSp>
            <p:nvCxnSpPr>
              <p:cNvPr id="73" name="Straight Connector 72">
                <a:extLst>
                  <a:ext uri="{FF2B5EF4-FFF2-40B4-BE49-F238E27FC236}">
                    <a16:creationId xmlns:a16="http://schemas.microsoft.com/office/drawing/2014/main" id="{A249FF8E-206A-4C40-8EDD-818D1FED9FC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rot="10800000" flipH="1">
                <a:off x="2440769" y="2516865"/>
                <a:ext cx="0" cy="900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0AB168D5-436A-4F2E-B0B5-064764F99AB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rot="8100000" flipH="1">
                <a:off x="2753778" y="2384401"/>
                <a:ext cx="0" cy="900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1186094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0E09D6-E8EC-3246-A59F-0D006B8B09F1}"/>
              </a:ext>
            </a:extLst>
          </p:cNvPr>
          <p:cNvSpPr>
            <a:spLocks noGrp="1"/>
          </p:cNvSpPr>
          <p:nvPr>
            <p:ph type="title"/>
          </p:nvPr>
        </p:nvSpPr>
        <p:spPr/>
        <p:txBody>
          <a:bodyPr>
            <a:normAutofit fontScale="90000"/>
          </a:bodyPr>
          <a:lstStyle/>
          <a:p>
            <a:r>
              <a:rPr lang="en-US" dirty="0">
                <a:latin typeface="Arial Rounded MT Bold" panose="020F0704030504030204" pitchFamily="34" charset="77"/>
              </a:rPr>
              <a:t>VII. What Slaves Are Taught to think of the North</a:t>
            </a:r>
          </a:p>
        </p:txBody>
      </p:sp>
      <p:sp>
        <p:nvSpPr>
          <p:cNvPr id="3" name="Content Placeholder 2">
            <a:extLst>
              <a:ext uri="{FF2B5EF4-FFF2-40B4-BE49-F238E27FC236}">
                <a16:creationId xmlns:a16="http://schemas.microsoft.com/office/drawing/2014/main" id="{FC3D7251-FC02-0A41-989A-0A1214867CA9}"/>
              </a:ext>
            </a:extLst>
          </p:cNvPr>
          <p:cNvSpPr>
            <a:spLocks noGrp="1"/>
          </p:cNvSpPr>
          <p:nvPr>
            <p:ph idx="1"/>
          </p:nvPr>
        </p:nvSpPr>
        <p:spPr>
          <a:xfrm>
            <a:off x="771525" y="1790700"/>
            <a:ext cx="10601325" cy="4495800"/>
          </a:xfrm>
        </p:spPr>
        <p:txBody>
          <a:bodyPr>
            <a:normAutofit lnSpcReduction="10000"/>
          </a:bodyPr>
          <a:lstStyle/>
          <a:p>
            <a:pPr marL="0" indent="0" algn="just">
              <a:buNone/>
            </a:pPr>
            <a:r>
              <a:rPr lang="en-US" sz="2800" b="0" i="0" u="none" strike="noStrike" dirty="0">
                <a:solidFill>
                  <a:schemeClr val="tx1"/>
                </a:solidFill>
                <a:effectLst/>
                <a:latin typeface="Arial Rounded MT Bold" panose="020F0704030504030204" pitchFamily="34" charset="77"/>
              </a:rPr>
              <a:t>“A slaveholder once told me that he had seen a runaway friend of mine in New York, and that she besought him to take her back to her master, for she was literally dying of starvation; that many days she had only one cold potato to eat, and at other times could get nothing at all. </a:t>
            </a:r>
            <a:r>
              <a:rPr lang="en-US" sz="2800" b="0" i="0" u="sng" strike="noStrike" dirty="0">
                <a:solidFill>
                  <a:schemeClr val="tx1"/>
                </a:solidFill>
                <a:effectLst/>
                <a:latin typeface="Arial Rounded MT Bold" panose="020F0704030504030204" pitchFamily="34" charset="77"/>
              </a:rPr>
              <a:t>He said he refused to take her, because he knew her master would not thank him for bringing such a miserable wretch to his house. He ended by saying to me, “This is the punishment she brought on herself for running away from a kind master.”</a:t>
            </a:r>
          </a:p>
          <a:p>
            <a:endParaRPr lang="en-US" sz="2400" dirty="0">
              <a:latin typeface="Arial Rounded MT Bold" panose="020F0704030504030204" pitchFamily="34" charset="77"/>
            </a:endParaRPr>
          </a:p>
        </p:txBody>
      </p:sp>
    </p:spTree>
    <p:extLst>
      <p:ext uri="{BB962C8B-B14F-4D97-AF65-F5344CB8AC3E}">
        <p14:creationId xmlns:p14="http://schemas.microsoft.com/office/powerpoint/2010/main" val="22210025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A77BD4-2A86-B04D-935A-517845EF15A8}"/>
              </a:ext>
            </a:extLst>
          </p:cNvPr>
          <p:cNvSpPr>
            <a:spLocks noGrp="1"/>
          </p:cNvSpPr>
          <p:nvPr>
            <p:ph type="title"/>
          </p:nvPr>
        </p:nvSpPr>
        <p:spPr/>
        <p:txBody>
          <a:bodyPr>
            <a:normAutofit fontScale="90000"/>
          </a:bodyPr>
          <a:lstStyle/>
          <a:p>
            <a:r>
              <a:rPr lang="en-US" dirty="0">
                <a:latin typeface="Arial Rounded MT Bold" panose="020F0704030504030204" pitchFamily="34" charset="77"/>
              </a:rPr>
              <a:t>Remember the Fugitive Slave Law (1850)?</a:t>
            </a:r>
            <a:endParaRPr lang="en-US" dirty="0"/>
          </a:p>
        </p:txBody>
      </p:sp>
      <p:sp>
        <p:nvSpPr>
          <p:cNvPr id="3" name="Content Placeholder 2">
            <a:extLst>
              <a:ext uri="{FF2B5EF4-FFF2-40B4-BE49-F238E27FC236}">
                <a16:creationId xmlns:a16="http://schemas.microsoft.com/office/drawing/2014/main" id="{BAA5B7F7-3DDF-A94C-850D-FB4B0C2F1C9B}"/>
              </a:ext>
            </a:extLst>
          </p:cNvPr>
          <p:cNvSpPr>
            <a:spLocks noGrp="1"/>
          </p:cNvSpPr>
          <p:nvPr>
            <p:ph sz="half" idx="1"/>
          </p:nvPr>
        </p:nvSpPr>
        <p:spPr>
          <a:xfrm>
            <a:off x="7050087" y="1719262"/>
            <a:ext cx="4676775" cy="3978275"/>
          </a:xfrm>
        </p:spPr>
        <p:txBody>
          <a:bodyPr>
            <a:noAutofit/>
          </a:bodyPr>
          <a:lstStyle/>
          <a:p>
            <a:r>
              <a:rPr lang="en-US" sz="2800" b="0" i="0" u="none" strike="noStrike" dirty="0">
                <a:solidFill>
                  <a:schemeClr val="tx1"/>
                </a:solidFill>
                <a:effectLst/>
                <a:latin typeface="Arial Rounded MT Bold" panose="020F0704030504030204" pitchFamily="34" charset="77"/>
              </a:rPr>
              <a:t>Passed on September 18, 1850 by Congress, The Fugitive Slave Act of 1850 was part of the Compromise of 1850. The act required that slaves be returned to their owners, even if they were in a free state. </a:t>
            </a:r>
            <a:endParaRPr lang="en-US" sz="2800" dirty="0">
              <a:solidFill>
                <a:schemeClr val="tx1"/>
              </a:solidFill>
              <a:latin typeface="Arial Rounded MT Bold" panose="020F0704030504030204" pitchFamily="34" charset="77"/>
            </a:endParaRPr>
          </a:p>
        </p:txBody>
      </p:sp>
      <p:pic>
        <p:nvPicPr>
          <p:cNvPr id="6" name="Content Placeholder 5" descr="A picture containing text, newspaper, font, publication&#10;&#10;Description automatically generated">
            <a:extLst>
              <a:ext uri="{FF2B5EF4-FFF2-40B4-BE49-F238E27FC236}">
                <a16:creationId xmlns:a16="http://schemas.microsoft.com/office/drawing/2014/main" id="{4436EB9B-FCE2-2A4D-A413-4A5D56FEE3EB}"/>
              </a:ext>
            </a:extLst>
          </p:cNvPr>
          <p:cNvPicPr>
            <a:picLocks noGrp="1" noChangeAspect="1"/>
          </p:cNvPicPr>
          <p:nvPr>
            <p:ph sz="half" idx="2"/>
          </p:nvPr>
        </p:nvPicPr>
        <p:blipFill>
          <a:blip r:embed="rId2"/>
          <a:stretch>
            <a:fillRect/>
          </a:stretch>
        </p:blipFill>
        <p:spPr>
          <a:xfrm>
            <a:off x="843666" y="2420400"/>
            <a:ext cx="6206421" cy="2575997"/>
          </a:xfrm>
        </p:spPr>
      </p:pic>
    </p:spTree>
    <p:extLst>
      <p:ext uri="{BB962C8B-B14F-4D97-AF65-F5344CB8AC3E}">
        <p14:creationId xmlns:p14="http://schemas.microsoft.com/office/powerpoint/2010/main" val="3057035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8F7F76-2BAF-C144-9E78-BB39AA5E8BA2}"/>
              </a:ext>
            </a:extLst>
          </p:cNvPr>
          <p:cNvSpPr>
            <a:spLocks noGrp="1"/>
          </p:cNvSpPr>
          <p:nvPr>
            <p:ph type="title"/>
          </p:nvPr>
        </p:nvSpPr>
        <p:spPr>
          <a:xfrm>
            <a:off x="1079499" y="782638"/>
            <a:ext cx="10026650" cy="655637"/>
          </a:xfrm>
        </p:spPr>
        <p:txBody>
          <a:bodyPr>
            <a:normAutofit fontScale="90000"/>
          </a:bodyPr>
          <a:lstStyle/>
          <a:p>
            <a:r>
              <a:rPr lang="en-US" dirty="0">
                <a:latin typeface="Arial Rounded MT Bold" panose="020F0704030504030204" pitchFamily="34" charset="77"/>
              </a:rPr>
              <a:t>What do You notice about Gender Or Religion?</a:t>
            </a:r>
            <a:endParaRPr lang="en-US" dirty="0"/>
          </a:p>
        </p:txBody>
      </p:sp>
      <p:sp>
        <p:nvSpPr>
          <p:cNvPr id="3" name="Content Placeholder 2">
            <a:extLst>
              <a:ext uri="{FF2B5EF4-FFF2-40B4-BE49-F238E27FC236}">
                <a16:creationId xmlns:a16="http://schemas.microsoft.com/office/drawing/2014/main" id="{3FF45BEF-C9D7-3A49-B1E7-598EE3C683BB}"/>
              </a:ext>
            </a:extLst>
          </p:cNvPr>
          <p:cNvSpPr>
            <a:spLocks noGrp="1"/>
          </p:cNvSpPr>
          <p:nvPr>
            <p:ph idx="1"/>
          </p:nvPr>
        </p:nvSpPr>
        <p:spPr>
          <a:xfrm>
            <a:off x="449261" y="1582737"/>
            <a:ext cx="11058525" cy="3978275"/>
          </a:xfrm>
        </p:spPr>
        <p:txBody>
          <a:bodyPr>
            <a:noAutofit/>
          </a:bodyPr>
          <a:lstStyle/>
          <a:p>
            <a:r>
              <a:rPr lang="en-US" sz="2800" b="0" i="0" u="none" strike="noStrike" dirty="0">
                <a:solidFill>
                  <a:schemeClr val="tx1"/>
                </a:solidFill>
                <a:effectLst/>
                <a:latin typeface="Arial Rounded MT Bold" panose="020F0704030504030204" pitchFamily="34" charset="77"/>
              </a:rPr>
              <a:t>“But while the Free States sustain a law which hurls fugitives back into slavery, how can the slaves resolve to become men? There are some who strive to protect wives and daughters from the insults of their masters; but those who have such sentiments have had advantages above the general mass of slaves. They have been partially civilized and Christianized by favorable circumstances. Some are bold enough to </a:t>
            </a:r>
            <a:r>
              <a:rPr lang="en-US" sz="2800" b="0" i="1" u="none" strike="noStrike" dirty="0">
                <a:solidFill>
                  <a:schemeClr val="tx1"/>
                </a:solidFill>
                <a:effectLst/>
                <a:latin typeface="Arial Rounded MT Bold" panose="020F0704030504030204" pitchFamily="34" charset="77"/>
              </a:rPr>
              <a:t>utter</a:t>
            </a:r>
            <a:r>
              <a:rPr lang="en-US" sz="2800" b="0" i="0" u="none" strike="noStrike" dirty="0">
                <a:solidFill>
                  <a:schemeClr val="tx1"/>
                </a:solidFill>
                <a:effectLst/>
                <a:latin typeface="Arial Rounded MT Bold" panose="020F0704030504030204" pitchFamily="34" charset="77"/>
              </a:rPr>
              <a:t> such sentiments to their masters. O, that there were more of them!” (Jacobs, VII. What Slaves are Taught to Think of the North)</a:t>
            </a:r>
            <a:endParaRPr lang="en-US" sz="2800" dirty="0">
              <a:solidFill>
                <a:schemeClr val="tx1"/>
              </a:solidFill>
              <a:latin typeface="Arial Rounded MT Bold" panose="020F0704030504030204" pitchFamily="34" charset="77"/>
            </a:endParaRPr>
          </a:p>
        </p:txBody>
      </p:sp>
    </p:spTree>
    <p:extLst>
      <p:ext uri="{BB962C8B-B14F-4D97-AF65-F5344CB8AC3E}">
        <p14:creationId xmlns:p14="http://schemas.microsoft.com/office/powerpoint/2010/main" val="17838387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1BBE0-66FB-E64E-85D0-05B87E7DC27F}"/>
              </a:ext>
            </a:extLst>
          </p:cNvPr>
          <p:cNvSpPr>
            <a:spLocks noGrp="1"/>
          </p:cNvSpPr>
          <p:nvPr>
            <p:ph type="title"/>
          </p:nvPr>
        </p:nvSpPr>
        <p:spPr>
          <a:xfrm>
            <a:off x="968375" y="454025"/>
            <a:ext cx="10026650" cy="655637"/>
          </a:xfrm>
        </p:spPr>
        <p:txBody>
          <a:bodyPr/>
          <a:lstStyle/>
          <a:p>
            <a:r>
              <a:rPr lang="en-US" dirty="0">
                <a:latin typeface="Arial Rounded MT Bold" panose="020F0704030504030204" pitchFamily="34" charset="77"/>
              </a:rPr>
              <a:t>Use of Rhetorical Questions and “you”</a:t>
            </a:r>
          </a:p>
        </p:txBody>
      </p:sp>
      <p:sp>
        <p:nvSpPr>
          <p:cNvPr id="3" name="Content Placeholder 2">
            <a:extLst>
              <a:ext uri="{FF2B5EF4-FFF2-40B4-BE49-F238E27FC236}">
                <a16:creationId xmlns:a16="http://schemas.microsoft.com/office/drawing/2014/main" id="{ED261EA0-1893-D248-8EA5-BEF006F7A058}"/>
              </a:ext>
            </a:extLst>
          </p:cNvPr>
          <p:cNvSpPr>
            <a:spLocks noGrp="1"/>
          </p:cNvSpPr>
          <p:nvPr>
            <p:ph idx="1"/>
          </p:nvPr>
        </p:nvSpPr>
        <p:spPr>
          <a:xfrm>
            <a:off x="238124" y="1009649"/>
            <a:ext cx="11487151" cy="3978275"/>
          </a:xfrm>
        </p:spPr>
        <p:txBody>
          <a:bodyPr>
            <a:noAutofit/>
          </a:bodyPr>
          <a:lstStyle/>
          <a:p>
            <a:r>
              <a:rPr lang="en-US" sz="2800" b="0" i="0" u="none" strike="noStrike" dirty="0">
                <a:solidFill>
                  <a:schemeClr val="tx1"/>
                </a:solidFill>
                <a:effectLst/>
                <a:latin typeface="-webkit-standard"/>
              </a:rPr>
              <a:t>“Some poor creatures have been so brutalized by the lash that they will sneak out of the way to give their masters free access to their wives and daughters. Do you think this proves the black man to belong to an inferior order of beings? What would </a:t>
            </a:r>
            <a:r>
              <a:rPr lang="en-US" sz="2800" b="0" i="1" u="none" strike="noStrike" dirty="0">
                <a:solidFill>
                  <a:schemeClr val="tx1"/>
                </a:solidFill>
                <a:effectLst/>
                <a:latin typeface="-webkit-standard"/>
              </a:rPr>
              <a:t>you</a:t>
            </a:r>
            <a:r>
              <a:rPr lang="en-US" sz="2800" b="0" i="0" u="none" strike="noStrike" dirty="0">
                <a:solidFill>
                  <a:schemeClr val="tx1"/>
                </a:solidFill>
                <a:effectLst/>
                <a:latin typeface="-webkit-standard"/>
              </a:rPr>
              <a:t> be, if you had been born and brought up a slave, with generations of slaves for ancestors? I admit that the black man </a:t>
            </a:r>
            <a:r>
              <a:rPr lang="en-US" sz="2800" b="0" i="1" u="none" strike="noStrike" dirty="0">
                <a:solidFill>
                  <a:schemeClr val="tx1"/>
                </a:solidFill>
                <a:effectLst/>
                <a:latin typeface="-webkit-standard"/>
              </a:rPr>
              <a:t>is</a:t>
            </a:r>
            <a:r>
              <a:rPr lang="en-US" sz="2800" b="0" i="0" u="none" strike="noStrike" dirty="0">
                <a:solidFill>
                  <a:schemeClr val="tx1"/>
                </a:solidFill>
                <a:effectLst/>
                <a:latin typeface="-webkit-standard"/>
              </a:rPr>
              <a:t> inferior. But what is it that makes him so? It is the ignorance in which white men compel him to live; it is the torturing whip that lashes manhood out of him; it is the fierce bloodhounds of the South, and the scarcely less cruel human bloodhounds of the north, who enforce the Fugitive Slave Law. </a:t>
            </a:r>
            <a:r>
              <a:rPr lang="en-US" sz="2800" b="0" i="1" u="none" strike="noStrike" dirty="0">
                <a:solidFill>
                  <a:schemeClr val="tx1"/>
                </a:solidFill>
                <a:effectLst/>
                <a:latin typeface="-webkit-standard"/>
              </a:rPr>
              <a:t>They</a:t>
            </a:r>
            <a:r>
              <a:rPr lang="en-US" sz="2800" b="0" i="0" u="none" strike="noStrike" dirty="0">
                <a:solidFill>
                  <a:schemeClr val="tx1"/>
                </a:solidFill>
                <a:effectLst/>
                <a:latin typeface="-webkit-standard"/>
              </a:rPr>
              <a:t> do the work. (Jacobs, VII What Slaves are Taught to Think of the North”</a:t>
            </a:r>
            <a:endParaRPr lang="en-US" sz="2800" dirty="0">
              <a:solidFill>
                <a:schemeClr val="tx1"/>
              </a:solidFill>
            </a:endParaRPr>
          </a:p>
        </p:txBody>
      </p:sp>
    </p:spTree>
    <p:extLst>
      <p:ext uri="{BB962C8B-B14F-4D97-AF65-F5344CB8AC3E}">
        <p14:creationId xmlns:p14="http://schemas.microsoft.com/office/powerpoint/2010/main" val="28501107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8321DD-8A99-BB49-B7FB-C70F6649173A}"/>
              </a:ext>
            </a:extLst>
          </p:cNvPr>
          <p:cNvSpPr>
            <a:spLocks noGrp="1"/>
          </p:cNvSpPr>
          <p:nvPr>
            <p:ph type="ctrTitle"/>
          </p:nvPr>
        </p:nvSpPr>
        <p:spPr/>
        <p:txBody>
          <a:bodyPr/>
          <a:lstStyle/>
          <a:p>
            <a:r>
              <a:rPr lang="en-US" dirty="0">
                <a:latin typeface="Arial Rounded MT Bold" panose="020F0704030504030204" pitchFamily="34" charset="77"/>
              </a:rPr>
              <a:t>Incidents in the Life of a Slave Girl by Harriet Jacobs</a:t>
            </a:r>
          </a:p>
        </p:txBody>
      </p:sp>
      <p:sp>
        <p:nvSpPr>
          <p:cNvPr id="3" name="Subtitle 2">
            <a:extLst>
              <a:ext uri="{FF2B5EF4-FFF2-40B4-BE49-F238E27FC236}">
                <a16:creationId xmlns:a16="http://schemas.microsoft.com/office/drawing/2014/main" id="{00414B98-06A9-9249-AE8F-05C3FE6DA578}"/>
              </a:ext>
            </a:extLst>
          </p:cNvPr>
          <p:cNvSpPr>
            <a:spLocks noGrp="1"/>
          </p:cNvSpPr>
          <p:nvPr>
            <p:ph type="subTitle" idx="1"/>
          </p:nvPr>
        </p:nvSpPr>
        <p:spPr>
          <a:xfrm>
            <a:off x="2610465" y="3790336"/>
            <a:ext cx="6273185" cy="2684206"/>
          </a:xfrm>
        </p:spPr>
        <p:txBody>
          <a:bodyPr>
            <a:normAutofit/>
          </a:bodyPr>
          <a:lstStyle/>
          <a:p>
            <a:r>
              <a:rPr lang="en-US" dirty="0"/>
              <a:t>Social Death—What can it look like? </a:t>
            </a:r>
          </a:p>
          <a:p>
            <a:r>
              <a:rPr lang="en-US" dirty="0"/>
              <a:t>Cult of True Womanhood</a:t>
            </a:r>
          </a:p>
          <a:p>
            <a:r>
              <a:rPr lang="en-US" dirty="0"/>
              <a:t>What is Love? </a:t>
            </a:r>
          </a:p>
          <a:p>
            <a:r>
              <a:rPr lang="en-US" dirty="0"/>
              <a:t>Loophole of Retreat</a:t>
            </a:r>
          </a:p>
          <a:p>
            <a:endParaRPr lang="en-US" dirty="0"/>
          </a:p>
        </p:txBody>
      </p:sp>
    </p:spTree>
    <p:extLst>
      <p:ext uri="{BB962C8B-B14F-4D97-AF65-F5344CB8AC3E}">
        <p14:creationId xmlns:p14="http://schemas.microsoft.com/office/powerpoint/2010/main" val="33843758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160D2E-771E-8442-9AC5-84270106DBB6}"/>
              </a:ext>
            </a:extLst>
          </p:cNvPr>
          <p:cNvSpPr>
            <a:spLocks noGrp="1"/>
          </p:cNvSpPr>
          <p:nvPr>
            <p:ph type="title"/>
          </p:nvPr>
        </p:nvSpPr>
        <p:spPr>
          <a:xfrm>
            <a:off x="536575" y="777875"/>
            <a:ext cx="10026650" cy="655637"/>
          </a:xfrm>
        </p:spPr>
        <p:txBody>
          <a:bodyPr/>
          <a:lstStyle/>
          <a:p>
            <a:r>
              <a:rPr lang="en-US" b="1" dirty="0">
                <a:latin typeface="Arial Rounded MT Bold" panose="020F0704030504030204" pitchFamily="34" charset="77"/>
              </a:rPr>
              <a:t>“I Was born…”</a:t>
            </a:r>
          </a:p>
        </p:txBody>
      </p:sp>
      <p:sp>
        <p:nvSpPr>
          <p:cNvPr id="3" name="Content Placeholder 2">
            <a:extLst>
              <a:ext uri="{FF2B5EF4-FFF2-40B4-BE49-F238E27FC236}">
                <a16:creationId xmlns:a16="http://schemas.microsoft.com/office/drawing/2014/main" id="{2A87C2D2-2A18-0C43-993F-5234CD98F7F3}"/>
              </a:ext>
            </a:extLst>
          </p:cNvPr>
          <p:cNvSpPr>
            <a:spLocks noGrp="1"/>
          </p:cNvSpPr>
          <p:nvPr>
            <p:ph idx="1"/>
          </p:nvPr>
        </p:nvSpPr>
        <p:spPr>
          <a:xfrm>
            <a:off x="536575" y="1868487"/>
            <a:ext cx="4373563" cy="3978275"/>
          </a:xfrm>
        </p:spPr>
        <p:txBody>
          <a:bodyPr>
            <a:noAutofit/>
          </a:bodyPr>
          <a:lstStyle/>
          <a:p>
            <a:r>
              <a:rPr lang="en-US" sz="2800" dirty="0">
                <a:latin typeface="Arial Rounded MT Bold" panose="020F0704030504030204" pitchFamily="34" charset="77"/>
              </a:rPr>
              <a:t>A key trait or aspect of slave narratives includes slaves not knowing their exact birthday. Their recognition of self includes learning what it means to be a slave.</a:t>
            </a:r>
          </a:p>
          <a:p>
            <a:endParaRPr lang="en-US" sz="2800" dirty="0"/>
          </a:p>
        </p:txBody>
      </p:sp>
      <p:sp>
        <p:nvSpPr>
          <p:cNvPr id="4" name="TextBox 3">
            <a:extLst>
              <a:ext uri="{FF2B5EF4-FFF2-40B4-BE49-F238E27FC236}">
                <a16:creationId xmlns:a16="http://schemas.microsoft.com/office/drawing/2014/main" id="{88EFA4C6-7F31-514F-9FBD-8262A14F6587}"/>
              </a:ext>
            </a:extLst>
          </p:cNvPr>
          <p:cNvSpPr txBox="1"/>
          <p:nvPr/>
        </p:nvSpPr>
        <p:spPr>
          <a:xfrm>
            <a:off x="5557838" y="738187"/>
            <a:ext cx="5186362" cy="2862322"/>
          </a:xfrm>
          <a:prstGeom prst="rect">
            <a:avLst/>
          </a:prstGeom>
          <a:noFill/>
        </p:spPr>
        <p:txBody>
          <a:bodyPr wrap="square" rtlCol="0">
            <a:spAutoFit/>
          </a:bodyPr>
          <a:lstStyle/>
          <a:p>
            <a:r>
              <a:rPr lang="en-US" sz="3600" b="0" i="0" u="none" strike="noStrike" dirty="0">
                <a:effectLst/>
                <a:latin typeface="-webkit-standard"/>
              </a:rPr>
              <a:t>“I was born a slave; but I never knew it till six years of happy childhood had passed away (I. </a:t>
            </a:r>
            <a:r>
              <a:rPr lang="en-US" sz="3600" dirty="0">
                <a:latin typeface="-webkit-standard"/>
              </a:rPr>
              <a:t>Childhood, Jacobs). </a:t>
            </a:r>
            <a:endParaRPr lang="en-US" sz="3600" dirty="0"/>
          </a:p>
        </p:txBody>
      </p:sp>
      <p:pic>
        <p:nvPicPr>
          <p:cNvPr id="6" name="Picture 5" descr="A group of children sitting on a bench&#10;&#10;Description automatically generated with medium confidence">
            <a:extLst>
              <a:ext uri="{FF2B5EF4-FFF2-40B4-BE49-F238E27FC236}">
                <a16:creationId xmlns:a16="http://schemas.microsoft.com/office/drawing/2014/main" id="{5F98CAED-374F-484C-A218-888FBFBF5152}"/>
              </a:ext>
            </a:extLst>
          </p:cNvPr>
          <p:cNvPicPr>
            <a:picLocks noChangeAspect="1"/>
          </p:cNvPicPr>
          <p:nvPr/>
        </p:nvPicPr>
        <p:blipFill>
          <a:blip r:embed="rId2"/>
          <a:stretch>
            <a:fillRect/>
          </a:stretch>
        </p:blipFill>
        <p:spPr>
          <a:xfrm>
            <a:off x="5632450" y="3600509"/>
            <a:ext cx="5473700" cy="2781300"/>
          </a:xfrm>
          <a:prstGeom prst="rect">
            <a:avLst/>
          </a:prstGeom>
        </p:spPr>
      </p:pic>
    </p:spTree>
    <p:extLst>
      <p:ext uri="{BB962C8B-B14F-4D97-AF65-F5344CB8AC3E}">
        <p14:creationId xmlns:p14="http://schemas.microsoft.com/office/powerpoint/2010/main" val="37167007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C4D5A78-88D0-4BF3-B3D6-0CC8F27C5D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5">
            <a:extLst>
              <a:ext uri="{FF2B5EF4-FFF2-40B4-BE49-F238E27FC236}">
                <a16:creationId xmlns:a16="http://schemas.microsoft.com/office/drawing/2014/main" id="{4E63F70D-FACC-4143-A82D-6E8F7EC16F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431686" y="432884"/>
            <a:ext cx="11113200" cy="5778000"/>
          </a:xfrm>
          <a:custGeom>
            <a:avLst/>
            <a:gdLst>
              <a:gd name="connsiteX0" fmla="*/ 0 w 6660000"/>
              <a:gd name="connsiteY0" fmla="*/ 0 h 5760000"/>
              <a:gd name="connsiteX1" fmla="*/ 6660000 w 6660000"/>
              <a:gd name="connsiteY1" fmla="*/ 0 h 5760000"/>
              <a:gd name="connsiteX2" fmla="*/ 6660000 w 6660000"/>
              <a:gd name="connsiteY2" fmla="*/ 5760000 h 5760000"/>
              <a:gd name="connsiteX3" fmla="*/ 0 w 6660000"/>
              <a:gd name="connsiteY3" fmla="*/ 5760000 h 5760000"/>
              <a:gd name="connsiteX4" fmla="*/ 0 w 6660000"/>
              <a:gd name="connsiteY4" fmla="*/ 0 h 5760000"/>
              <a:gd name="connsiteX0" fmla="*/ 6660000 w 6751440"/>
              <a:gd name="connsiteY0" fmla="*/ 0 h 5760000"/>
              <a:gd name="connsiteX1" fmla="*/ 6660000 w 6751440"/>
              <a:gd name="connsiteY1" fmla="*/ 5760000 h 5760000"/>
              <a:gd name="connsiteX2" fmla="*/ 0 w 6751440"/>
              <a:gd name="connsiteY2" fmla="*/ 5760000 h 5760000"/>
              <a:gd name="connsiteX3" fmla="*/ 0 w 6751440"/>
              <a:gd name="connsiteY3" fmla="*/ 0 h 5760000"/>
              <a:gd name="connsiteX4" fmla="*/ 6751440 w 6751440"/>
              <a:gd name="connsiteY4" fmla="*/ 91440 h 5760000"/>
              <a:gd name="connsiteX0" fmla="*/ 6660000 w 6660000"/>
              <a:gd name="connsiteY0" fmla="*/ 0 h 5760000"/>
              <a:gd name="connsiteX1" fmla="*/ 6660000 w 6660000"/>
              <a:gd name="connsiteY1" fmla="*/ 5760000 h 5760000"/>
              <a:gd name="connsiteX2" fmla="*/ 0 w 6660000"/>
              <a:gd name="connsiteY2" fmla="*/ 5760000 h 5760000"/>
              <a:gd name="connsiteX3" fmla="*/ 0 w 6660000"/>
              <a:gd name="connsiteY3" fmla="*/ 0 h 5760000"/>
              <a:gd name="connsiteX4" fmla="*/ 5068690 w 6660000"/>
              <a:gd name="connsiteY4" fmla="*/ 224790 h 5760000"/>
              <a:gd name="connsiteX0" fmla="*/ 6660000 w 6660000"/>
              <a:gd name="connsiteY0" fmla="*/ 0 h 5760000"/>
              <a:gd name="connsiteX1" fmla="*/ 6660000 w 6660000"/>
              <a:gd name="connsiteY1" fmla="*/ 5760000 h 5760000"/>
              <a:gd name="connsiteX2" fmla="*/ 0 w 6660000"/>
              <a:gd name="connsiteY2" fmla="*/ 5760000 h 5760000"/>
              <a:gd name="connsiteX3" fmla="*/ 0 w 6660000"/>
              <a:gd name="connsiteY3" fmla="*/ 0 h 5760000"/>
              <a:gd name="connsiteX0" fmla="*/ 6660000 w 6660000"/>
              <a:gd name="connsiteY0" fmla="*/ 5760000 h 5760000"/>
              <a:gd name="connsiteX1" fmla="*/ 0 w 6660000"/>
              <a:gd name="connsiteY1" fmla="*/ 5760000 h 5760000"/>
              <a:gd name="connsiteX2" fmla="*/ 0 w 6660000"/>
              <a:gd name="connsiteY2" fmla="*/ 0 h 5760000"/>
            </a:gdLst>
            <a:ahLst/>
            <a:cxnLst>
              <a:cxn ang="0">
                <a:pos x="connsiteX0" y="connsiteY0"/>
              </a:cxn>
              <a:cxn ang="0">
                <a:pos x="connsiteX1" y="connsiteY1"/>
              </a:cxn>
              <a:cxn ang="0">
                <a:pos x="connsiteX2" y="connsiteY2"/>
              </a:cxn>
            </a:cxnLst>
            <a:rect l="l" t="t" r="r" b="b"/>
            <a:pathLst>
              <a:path w="6660000" h="5760000">
                <a:moveTo>
                  <a:pt x="6660000" y="5760000"/>
                </a:moveTo>
                <a:lnTo>
                  <a:pt x="0" y="5760000"/>
                </a:lnTo>
                <a:lnTo>
                  <a:pt x="0" y="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A close-up of a book&#10;&#10;Description automatically generated with medium confidence">
            <a:extLst>
              <a:ext uri="{FF2B5EF4-FFF2-40B4-BE49-F238E27FC236}">
                <a16:creationId xmlns:a16="http://schemas.microsoft.com/office/drawing/2014/main" id="{07B7D1DC-6B71-8347-A257-139D71336FCD}"/>
              </a:ext>
            </a:extLst>
          </p:cNvPr>
          <p:cNvPicPr>
            <a:picLocks noChangeAspect="1"/>
          </p:cNvPicPr>
          <p:nvPr/>
        </p:nvPicPr>
        <p:blipFill rotWithShape="1">
          <a:blip r:embed="rId2"/>
          <a:srcRect t="528" b="71006"/>
          <a:stretch/>
        </p:blipFill>
        <p:spPr>
          <a:xfrm>
            <a:off x="539400" y="540000"/>
            <a:ext cx="11113200" cy="5778000"/>
          </a:xfrm>
          <a:custGeom>
            <a:avLst/>
            <a:gdLst/>
            <a:ahLst/>
            <a:cxnLst/>
            <a:rect l="l" t="t" r="r" b="b"/>
            <a:pathLst>
              <a:path w="12192000" h="6858000">
                <a:moveTo>
                  <a:pt x="0" y="0"/>
                </a:moveTo>
                <a:lnTo>
                  <a:pt x="12192000" y="0"/>
                </a:lnTo>
                <a:lnTo>
                  <a:pt x="12192000" y="6858000"/>
                </a:lnTo>
                <a:lnTo>
                  <a:pt x="0" y="6858000"/>
                </a:lnTo>
                <a:close/>
              </a:path>
            </a:pathLst>
          </a:custGeom>
        </p:spPr>
      </p:pic>
      <p:sp>
        <p:nvSpPr>
          <p:cNvPr id="12" name="Rectangle 5">
            <a:extLst>
              <a:ext uri="{FF2B5EF4-FFF2-40B4-BE49-F238E27FC236}">
                <a16:creationId xmlns:a16="http://schemas.microsoft.com/office/drawing/2014/main" id="{4198D1D3-18D0-4451-8DD8-21B40D9005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V="1">
            <a:off x="431686" y="6210884"/>
            <a:ext cx="11113200" cy="0"/>
          </a:xfrm>
          <a:custGeom>
            <a:avLst/>
            <a:gdLst>
              <a:gd name="connsiteX0" fmla="*/ 0 w 6660000"/>
              <a:gd name="connsiteY0" fmla="*/ 0 h 5760000"/>
              <a:gd name="connsiteX1" fmla="*/ 6660000 w 6660000"/>
              <a:gd name="connsiteY1" fmla="*/ 0 h 5760000"/>
              <a:gd name="connsiteX2" fmla="*/ 6660000 w 6660000"/>
              <a:gd name="connsiteY2" fmla="*/ 5760000 h 5760000"/>
              <a:gd name="connsiteX3" fmla="*/ 0 w 6660000"/>
              <a:gd name="connsiteY3" fmla="*/ 5760000 h 5760000"/>
              <a:gd name="connsiteX4" fmla="*/ 0 w 6660000"/>
              <a:gd name="connsiteY4" fmla="*/ 0 h 5760000"/>
              <a:gd name="connsiteX0" fmla="*/ 6660000 w 6751440"/>
              <a:gd name="connsiteY0" fmla="*/ 0 h 5760000"/>
              <a:gd name="connsiteX1" fmla="*/ 6660000 w 6751440"/>
              <a:gd name="connsiteY1" fmla="*/ 5760000 h 5760000"/>
              <a:gd name="connsiteX2" fmla="*/ 0 w 6751440"/>
              <a:gd name="connsiteY2" fmla="*/ 5760000 h 5760000"/>
              <a:gd name="connsiteX3" fmla="*/ 0 w 6751440"/>
              <a:gd name="connsiteY3" fmla="*/ 0 h 5760000"/>
              <a:gd name="connsiteX4" fmla="*/ 6751440 w 6751440"/>
              <a:gd name="connsiteY4" fmla="*/ 91440 h 5760000"/>
              <a:gd name="connsiteX0" fmla="*/ 6660000 w 6660000"/>
              <a:gd name="connsiteY0" fmla="*/ 0 h 5760000"/>
              <a:gd name="connsiteX1" fmla="*/ 6660000 w 6660000"/>
              <a:gd name="connsiteY1" fmla="*/ 5760000 h 5760000"/>
              <a:gd name="connsiteX2" fmla="*/ 0 w 6660000"/>
              <a:gd name="connsiteY2" fmla="*/ 5760000 h 5760000"/>
              <a:gd name="connsiteX3" fmla="*/ 0 w 6660000"/>
              <a:gd name="connsiteY3" fmla="*/ 0 h 5760000"/>
              <a:gd name="connsiteX4" fmla="*/ 5068690 w 6660000"/>
              <a:gd name="connsiteY4" fmla="*/ 224790 h 5760000"/>
              <a:gd name="connsiteX0" fmla="*/ 6660000 w 6660000"/>
              <a:gd name="connsiteY0" fmla="*/ 0 h 5760000"/>
              <a:gd name="connsiteX1" fmla="*/ 6660000 w 6660000"/>
              <a:gd name="connsiteY1" fmla="*/ 5760000 h 5760000"/>
              <a:gd name="connsiteX2" fmla="*/ 0 w 6660000"/>
              <a:gd name="connsiteY2" fmla="*/ 5760000 h 5760000"/>
              <a:gd name="connsiteX3" fmla="*/ 0 w 6660000"/>
              <a:gd name="connsiteY3" fmla="*/ 0 h 5760000"/>
              <a:gd name="connsiteX0" fmla="*/ 6660000 w 6660000"/>
              <a:gd name="connsiteY0" fmla="*/ 5760000 h 5760000"/>
              <a:gd name="connsiteX1" fmla="*/ 0 w 6660000"/>
              <a:gd name="connsiteY1" fmla="*/ 5760000 h 5760000"/>
              <a:gd name="connsiteX2" fmla="*/ 0 w 6660000"/>
              <a:gd name="connsiteY2" fmla="*/ 0 h 5760000"/>
              <a:gd name="connsiteX0" fmla="*/ 6660000 w 6660000"/>
              <a:gd name="connsiteY0" fmla="*/ 0 h 0"/>
              <a:gd name="connsiteX1" fmla="*/ 0 w 6660000"/>
              <a:gd name="connsiteY1" fmla="*/ 0 h 0"/>
            </a:gdLst>
            <a:ahLst/>
            <a:cxnLst>
              <a:cxn ang="0">
                <a:pos x="connsiteX0" y="connsiteY0"/>
              </a:cxn>
              <a:cxn ang="0">
                <a:pos x="connsiteX1" y="connsiteY1"/>
              </a:cxn>
            </a:cxnLst>
            <a:rect l="l" t="t" r="r" b="b"/>
            <a:pathLst>
              <a:path w="6660000">
                <a:moveTo>
                  <a:pt x="6660000" y="0"/>
                </a:moveTo>
                <a:lnTo>
                  <a:pt x="0" y="0"/>
                </a:lnTo>
              </a:path>
            </a:pathLst>
          </a:custGeom>
          <a:solidFill>
            <a:schemeClr val="tx2">
              <a:alpha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5">
            <a:extLst>
              <a:ext uri="{FF2B5EF4-FFF2-40B4-BE49-F238E27FC236}">
                <a16:creationId xmlns:a16="http://schemas.microsoft.com/office/drawing/2014/main" id="{DBA117BE-BC79-418E-81BF-D08D79CB91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V="1">
            <a:off x="11544886" y="432884"/>
            <a:ext cx="0" cy="5778000"/>
          </a:xfrm>
          <a:custGeom>
            <a:avLst/>
            <a:gdLst>
              <a:gd name="connsiteX0" fmla="*/ 0 w 6660000"/>
              <a:gd name="connsiteY0" fmla="*/ 0 h 5760000"/>
              <a:gd name="connsiteX1" fmla="*/ 6660000 w 6660000"/>
              <a:gd name="connsiteY1" fmla="*/ 0 h 5760000"/>
              <a:gd name="connsiteX2" fmla="*/ 6660000 w 6660000"/>
              <a:gd name="connsiteY2" fmla="*/ 5760000 h 5760000"/>
              <a:gd name="connsiteX3" fmla="*/ 0 w 6660000"/>
              <a:gd name="connsiteY3" fmla="*/ 5760000 h 5760000"/>
              <a:gd name="connsiteX4" fmla="*/ 0 w 6660000"/>
              <a:gd name="connsiteY4" fmla="*/ 0 h 5760000"/>
              <a:gd name="connsiteX0" fmla="*/ 6660000 w 6751440"/>
              <a:gd name="connsiteY0" fmla="*/ 0 h 5760000"/>
              <a:gd name="connsiteX1" fmla="*/ 6660000 w 6751440"/>
              <a:gd name="connsiteY1" fmla="*/ 5760000 h 5760000"/>
              <a:gd name="connsiteX2" fmla="*/ 0 w 6751440"/>
              <a:gd name="connsiteY2" fmla="*/ 5760000 h 5760000"/>
              <a:gd name="connsiteX3" fmla="*/ 0 w 6751440"/>
              <a:gd name="connsiteY3" fmla="*/ 0 h 5760000"/>
              <a:gd name="connsiteX4" fmla="*/ 6751440 w 6751440"/>
              <a:gd name="connsiteY4" fmla="*/ 91440 h 5760000"/>
              <a:gd name="connsiteX0" fmla="*/ 6660000 w 6660000"/>
              <a:gd name="connsiteY0" fmla="*/ 0 h 5760000"/>
              <a:gd name="connsiteX1" fmla="*/ 6660000 w 6660000"/>
              <a:gd name="connsiteY1" fmla="*/ 5760000 h 5760000"/>
              <a:gd name="connsiteX2" fmla="*/ 0 w 6660000"/>
              <a:gd name="connsiteY2" fmla="*/ 5760000 h 5760000"/>
              <a:gd name="connsiteX3" fmla="*/ 0 w 6660000"/>
              <a:gd name="connsiteY3" fmla="*/ 0 h 5760000"/>
              <a:gd name="connsiteX4" fmla="*/ 5068690 w 6660000"/>
              <a:gd name="connsiteY4" fmla="*/ 224790 h 5760000"/>
              <a:gd name="connsiteX0" fmla="*/ 6660000 w 6660000"/>
              <a:gd name="connsiteY0" fmla="*/ 0 h 5760000"/>
              <a:gd name="connsiteX1" fmla="*/ 6660000 w 6660000"/>
              <a:gd name="connsiteY1" fmla="*/ 5760000 h 5760000"/>
              <a:gd name="connsiteX2" fmla="*/ 0 w 6660000"/>
              <a:gd name="connsiteY2" fmla="*/ 5760000 h 5760000"/>
              <a:gd name="connsiteX3" fmla="*/ 0 w 6660000"/>
              <a:gd name="connsiteY3" fmla="*/ 0 h 5760000"/>
              <a:gd name="connsiteX0" fmla="*/ 6660000 w 6660000"/>
              <a:gd name="connsiteY0" fmla="*/ 5760000 h 5760000"/>
              <a:gd name="connsiteX1" fmla="*/ 0 w 6660000"/>
              <a:gd name="connsiteY1" fmla="*/ 5760000 h 5760000"/>
              <a:gd name="connsiteX2" fmla="*/ 0 w 6660000"/>
              <a:gd name="connsiteY2" fmla="*/ 0 h 5760000"/>
              <a:gd name="connsiteX0" fmla="*/ 0 w 0"/>
              <a:gd name="connsiteY0" fmla="*/ 5760000 h 5760000"/>
              <a:gd name="connsiteX1" fmla="*/ 0 w 0"/>
              <a:gd name="connsiteY1" fmla="*/ 0 h 5760000"/>
            </a:gdLst>
            <a:ahLst/>
            <a:cxnLst>
              <a:cxn ang="0">
                <a:pos x="connsiteX0" y="connsiteY0"/>
              </a:cxn>
              <a:cxn ang="0">
                <a:pos x="connsiteX1" y="connsiteY1"/>
              </a:cxn>
            </a:cxnLst>
            <a:rect l="l" t="t" r="r" b="b"/>
            <a:pathLst>
              <a:path h="5760000">
                <a:moveTo>
                  <a:pt x="0" y="5760000"/>
                </a:moveTo>
                <a:lnTo>
                  <a:pt x="0" y="0"/>
                </a:lnTo>
              </a:path>
            </a:pathLst>
          </a:custGeom>
          <a:solidFill>
            <a:schemeClr val="tx2">
              <a:alpha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50917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94AB3-7AFC-824A-932B-82583F579D2C}"/>
              </a:ext>
            </a:extLst>
          </p:cNvPr>
          <p:cNvSpPr>
            <a:spLocks noGrp="1"/>
          </p:cNvSpPr>
          <p:nvPr>
            <p:ph type="title"/>
          </p:nvPr>
        </p:nvSpPr>
        <p:spPr/>
        <p:txBody>
          <a:bodyPr>
            <a:normAutofit/>
          </a:bodyPr>
          <a:lstStyle/>
          <a:p>
            <a:r>
              <a:rPr lang="en-US" sz="3200" u="sng" dirty="0">
                <a:latin typeface="Arial Rounded MT Bold" panose="020F0704030504030204" pitchFamily="34" charset="77"/>
              </a:rPr>
              <a:t>The Social Death of the Slave</a:t>
            </a:r>
          </a:p>
        </p:txBody>
      </p:sp>
      <p:sp>
        <p:nvSpPr>
          <p:cNvPr id="3" name="Content Placeholder 2">
            <a:extLst>
              <a:ext uri="{FF2B5EF4-FFF2-40B4-BE49-F238E27FC236}">
                <a16:creationId xmlns:a16="http://schemas.microsoft.com/office/drawing/2014/main" id="{CDFDDAAB-F41D-F34E-8203-0D1C7719BA35}"/>
              </a:ext>
            </a:extLst>
          </p:cNvPr>
          <p:cNvSpPr>
            <a:spLocks noGrp="1"/>
          </p:cNvSpPr>
          <p:nvPr>
            <p:ph idx="1"/>
          </p:nvPr>
        </p:nvSpPr>
        <p:spPr>
          <a:xfrm>
            <a:off x="600075" y="1790700"/>
            <a:ext cx="10829925" cy="3978275"/>
          </a:xfrm>
        </p:spPr>
        <p:txBody>
          <a:bodyPr>
            <a:noAutofit/>
          </a:bodyPr>
          <a:lstStyle/>
          <a:p>
            <a:r>
              <a:rPr lang="en-US" sz="3600" dirty="0">
                <a:solidFill>
                  <a:schemeClr val="tx1"/>
                </a:solidFill>
                <a:latin typeface="Arial Rounded MT Bold" panose="020F0704030504030204" pitchFamily="34" charset="77"/>
              </a:rPr>
              <a:t>Orlando Patterson theorizes </a:t>
            </a:r>
            <a:r>
              <a:rPr lang="en-US" sz="3600" b="1" dirty="0">
                <a:solidFill>
                  <a:schemeClr val="tx1"/>
                </a:solidFill>
                <a:latin typeface="Arial Rounded MT Bold" panose="020F0704030504030204" pitchFamily="34" charset="77"/>
              </a:rPr>
              <a:t>“social death” </a:t>
            </a:r>
            <a:r>
              <a:rPr lang="en-US" sz="3600" dirty="0">
                <a:solidFill>
                  <a:schemeClr val="tx1"/>
                </a:solidFill>
                <a:latin typeface="Arial Rounded MT Bold" panose="020F0704030504030204" pitchFamily="34" charset="77"/>
              </a:rPr>
              <a:t>as </a:t>
            </a:r>
            <a:r>
              <a:rPr lang="en-US" sz="3600" b="0" i="0" u="none" strike="noStrike" dirty="0">
                <a:solidFill>
                  <a:schemeClr val="tx1"/>
                </a:solidFill>
                <a:effectLst/>
                <a:latin typeface="Arial Rounded MT Bold" panose="020F0704030504030204" pitchFamily="34" charset="77"/>
              </a:rPr>
              <a:t>“the most distinctive attribute of the slave’s powerlessness [that was conceived of] as a substitute for death… because the slave had no socially recognized existence outside of his master, [was considered] </a:t>
            </a:r>
            <a:r>
              <a:rPr lang="en-US" sz="3600" b="1" i="0" u="none" strike="noStrike" dirty="0">
                <a:solidFill>
                  <a:schemeClr val="tx1"/>
                </a:solidFill>
                <a:effectLst/>
                <a:latin typeface="Arial Rounded MT Bold" panose="020F0704030504030204" pitchFamily="34" charset="77"/>
              </a:rPr>
              <a:t>a social nonperson</a:t>
            </a:r>
            <a:r>
              <a:rPr lang="en-US" sz="3600" b="0" i="0" u="none" strike="noStrike" dirty="0">
                <a:solidFill>
                  <a:schemeClr val="tx1"/>
                </a:solidFill>
                <a:effectLst/>
                <a:latin typeface="Arial Rounded MT Bold" panose="020F0704030504030204" pitchFamily="34" charset="77"/>
              </a:rPr>
              <a:t>.” </a:t>
            </a:r>
            <a:endParaRPr lang="en-US" sz="3600" dirty="0">
              <a:solidFill>
                <a:schemeClr val="tx1"/>
              </a:solidFill>
              <a:latin typeface="Arial Rounded MT Bold" panose="020F0704030504030204" pitchFamily="34" charset="77"/>
            </a:endParaRPr>
          </a:p>
          <a:p>
            <a:r>
              <a:rPr lang="en-US" sz="1600" b="1" dirty="0">
                <a:effectLst/>
              </a:rPr>
              <a:t>Patterson, Orlando. </a:t>
            </a:r>
            <a:r>
              <a:rPr lang="en-US" sz="1600" b="1" i="1" dirty="0">
                <a:effectLst/>
              </a:rPr>
              <a:t>Slavery and Social Death : A Comparative Study</a:t>
            </a:r>
            <a:r>
              <a:rPr lang="en-US" sz="1600" b="1" dirty="0">
                <a:effectLst/>
              </a:rPr>
              <a:t>. Harvard University Press, 1982.</a:t>
            </a:r>
          </a:p>
          <a:p>
            <a:endParaRPr lang="en-US" sz="3600" dirty="0">
              <a:latin typeface="Arial Rounded MT Bold" panose="020F0704030504030204" pitchFamily="34" charset="77"/>
            </a:endParaRPr>
          </a:p>
        </p:txBody>
      </p:sp>
    </p:spTree>
    <p:extLst>
      <p:ext uri="{BB962C8B-B14F-4D97-AF65-F5344CB8AC3E}">
        <p14:creationId xmlns:p14="http://schemas.microsoft.com/office/powerpoint/2010/main" val="97215757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7B2BEC-F84D-B843-BCCE-41F32EBC855E}"/>
              </a:ext>
            </a:extLst>
          </p:cNvPr>
          <p:cNvSpPr>
            <a:spLocks noGrp="1"/>
          </p:cNvSpPr>
          <p:nvPr>
            <p:ph type="title"/>
          </p:nvPr>
        </p:nvSpPr>
        <p:spPr>
          <a:xfrm>
            <a:off x="1082675" y="672025"/>
            <a:ext cx="10026650" cy="655637"/>
          </a:xfrm>
        </p:spPr>
        <p:txBody>
          <a:bodyPr/>
          <a:lstStyle/>
          <a:p>
            <a:r>
              <a:rPr lang="en-US" dirty="0">
                <a:latin typeface="Arial Rounded MT Bold" panose="020F0704030504030204" pitchFamily="34" charset="77"/>
              </a:rPr>
              <a:t>Group Work </a:t>
            </a:r>
          </a:p>
        </p:txBody>
      </p:sp>
      <p:sp>
        <p:nvSpPr>
          <p:cNvPr id="3" name="Content Placeholder 2">
            <a:extLst>
              <a:ext uri="{FF2B5EF4-FFF2-40B4-BE49-F238E27FC236}">
                <a16:creationId xmlns:a16="http://schemas.microsoft.com/office/drawing/2014/main" id="{76C5278A-449E-824C-9E55-9B29DF20FB49}"/>
              </a:ext>
            </a:extLst>
          </p:cNvPr>
          <p:cNvSpPr>
            <a:spLocks noGrp="1"/>
          </p:cNvSpPr>
          <p:nvPr>
            <p:ph idx="1"/>
          </p:nvPr>
        </p:nvSpPr>
        <p:spPr>
          <a:xfrm>
            <a:off x="763587" y="1203888"/>
            <a:ext cx="10664825" cy="3978275"/>
          </a:xfrm>
        </p:spPr>
        <p:txBody>
          <a:bodyPr>
            <a:noAutofit/>
          </a:bodyPr>
          <a:lstStyle/>
          <a:p>
            <a:r>
              <a:rPr lang="en-US" sz="2400" dirty="0">
                <a:latin typeface="Arial Rounded MT Bold" panose="020F0704030504030204" pitchFamily="34" charset="77"/>
              </a:rPr>
              <a:t>A key trope of slave narratives: the slavery separating families</a:t>
            </a:r>
          </a:p>
          <a:p>
            <a:r>
              <a:rPr lang="en-US" sz="2400" dirty="0">
                <a:latin typeface="Arial Rounded MT Bold" panose="020F0704030504030204" pitchFamily="34" charset="77"/>
              </a:rPr>
              <a:t>In breakout rooms, </a:t>
            </a:r>
            <a:r>
              <a:rPr lang="en-US" sz="2400" b="1" u="sng" dirty="0">
                <a:latin typeface="Arial Rounded MT Bold" panose="020F0704030504030204" pitchFamily="34" charset="77"/>
              </a:rPr>
              <a:t>find 3 short passages </a:t>
            </a:r>
            <a:r>
              <a:rPr lang="en-US" sz="2400" dirty="0">
                <a:latin typeface="Arial Rounded MT Bold" panose="020F0704030504030204" pitchFamily="34" charset="77"/>
              </a:rPr>
              <a:t>(no more that 5 sentences), that reflect the separation of family, the dismissal of family relations, or the master as primary or foremost social connection.  </a:t>
            </a:r>
          </a:p>
          <a:p>
            <a:r>
              <a:rPr lang="en-US" sz="2400" b="1" u="sng" dirty="0">
                <a:latin typeface="Arial Rounded MT Bold" panose="020F0704030504030204" pitchFamily="34" charset="77"/>
              </a:rPr>
              <a:t>Create a google doc with the passages, citations, and a couple of sentences about what you notice in the passage</a:t>
            </a:r>
            <a:r>
              <a:rPr lang="en-US" sz="2400" b="1" dirty="0">
                <a:latin typeface="Arial Rounded MT Bold" panose="020F0704030504030204" pitchFamily="34" charset="77"/>
              </a:rPr>
              <a:t> </a:t>
            </a:r>
            <a:r>
              <a:rPr lang="en-US" sz="2400" dirty="0">
                <a:latin typeface="Arial Rounded MT Bold" panose="020F0704030504030204" pitchFamily="34" charset="77"/>
              </a:rPr>
              <a:t>(how is an example of or illustrates social death or a main trait of the separation of families)?</a:t>
            </a:r>
          </a:p>
          <a:p>
            <a:r>
              <a:rPr lang="en-US" sz="2400" u="sng" dirty="0">
                <a:latin typeface="Arial Rounded MT Bold" panose="020F0704030504030204" pitchFamily="34" charset="77"/>
              </a:rPr>
              <a:t>20 mins</a:t>
            </a:r>
            <a:r>
              <a:rPr lang="en-US" sz="2400" dirty="0">
                <a:latin typeface="Arial Rounded MT Bold" panose="020F0704030504030204" pitchFamily="34" charset="77"/>
              </a:rPr>
              <a:t> then regroup for class discussion</a:t>
            </a:r>
          </a:p>
        </p:txBody>
      </p:sp>
    </p:spTree>
    <p:extLst>
      <p:ext uri="{BB962C8B-B14F-4D97-AF65-F5344CB8AC3E}">
        <p14:creationId xmlns:p14="http://schemas.microsoft.com/office/powerpoint/2010/main" val="42676037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973BC1-E446-E141-AD90-E3CBD6B419F5}"/>
              </a:ext>
            </a:extLst>
          </p:cNvPr>
          <p:cNvSpPr>
            <a:spLocks noGrp="1"/>
          </p:cNvSpPr>
          <p:nvPr>
            <p:ph type="title"/>
          </p:nvPr>
        </p:nvSpPr>
        <p:spPr/>
        <p:txBody>
          <a:bodyPr/>
          <a:lstStyle/>
          <a:p>
            <a:r>
              <a:rPr lang="en-US" dirty="0"/>
              <a:t>Cult of True Womanhood: Tyrone </a:t>
            </a:r>
          </a:p>
        </p:txBody>
      </p:sp>
      <p:sp>
        <p:nvSpPr>
          <p:cNvPr id="3" name="Content Placeholder 2">
            <a:extLst>
              <a:ext uri="{FF2B5EF4-FFF2-40B4-BE49-F238E27FC236}">
                <a16:creationId xmlns:a16="http://schemas.microsoft.com/office/drawing/2014/main" id="{622E466D-50E7-6640-8550-4FA60FF1122E}"/>
              </a:ext>
            </a:extLst>
          </p:cNvPr>
          <p:cNvSpPr>
            <a:spLocks noGrp="1"/>
          </p:cNvSpPr>
          <p:nvPr>
            <p:ph idx="1"/>
          </p:nvPr>
        </p:nvSpPr>
        <p:spPr/>
        <p:txBody>
          <a:bodyPr>
            <a:noAutofit/>
          </a:bodyPr>
          <a:lstStyle/>
          <a:p>
            <a:pPr marL="0" indent="0" algn="l" fontAlgn="base">
              <a:lnSpc>
                <a:spcPct val="100000"/>
              </a:lnSpc>
              <a:buNone/>
            </a:pPr>
            <a:r>
              <a:rPr lang="en-US" sz="2400" b="0" i="0" u="none" strike="noStrike" dirty="0">
                <a:solidFill>
                  <a:schemeClr val="tx1"/>
                </a:solidFill>
                <a:effectLst/>
                <a:latin typeface="Times New Roman" panose="02020603050405020304" pitchFamily="18" charset="0"/>
                <a:cs typeface="Times New Roman" panose="02020603050405020304" pitchFamily="18" charset="0"/>
              </a:rPr>
              <a:t>Women were assigned the primary role of domesticity. They were expected to excel in household tasks such as cooking, cleaning, child-rearing, and managing the household. Their worth and success were often measured by their ability to create a warm and nurturing home environment for their families. </a:t>
            </a:r>
          </a:p>
          <a:p>
            <a:pPr marL="0" indent="0" algn="l" fontAlgn="base">
              <a:lnSpc>
                <a:spcPct val="100000"/>
              </a:lnSpc>
              <a:buNone/>
            </a:pPr>
            <a:r>
              <a:rPr lang="en-US" sz="2400" b="0" i="0" u="none" strike="noStrike" dirty="0">
                <a:solidFill>
                  <a:schemeClr val="tx1"/>
                </a:solidFill>
                <a:effectLst/>
                <a:latin typeface="Times New Roman" panose="02020603050405020304" pitchFamily="18" charset="0"/>
                <a:cs typeface="Times New Roman" panose="02020603050405020304" pitchFamily="18" charset="0"/>
              </a:rPr>
              <a:t>In contrast, men were expected to embody characteristics associated with strength, assertiveness, and the role of the provider. They were expected to be the breadwinners of the family, responsible for earning a living and financially supporting their households. Men were seen as the leaders and decision-makers, both within the family and in society.</a:t>
            </a:r>
          </a:p>
          <a:p>
            <a:pPr marL="0" indent="0">
              <a:lnSpc>
                <a:spcPct val="100000"/>
              </a:lnSpc>
              <a:buNone/>
            </a:pPr>
            <a:endParaRPr lang="en-US" sz="24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2149296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5D577C-47B1-2B4D-9A8A-82FF627E0311}"/>
              </a:ext>
            </a:extLst>
          </p:cNvPr>
          <p:cNvSpPr>
            <a:spLocks noGrp="1"/>
          </p:cNvSpPr>
          <p:nvPr>
            <p:ph type="title"/>
          </p:nvPr>
        </p:nvSpPr>
        <p:spPr/>
        <p:txBody>
          <a:bodyPr/>
          <a:lstStyle/>
          <a:p>
            <a:r>
              <a:rPr lang="en-US" dirty="0"/>
              <a:t>Cult of True Womanhood: Nazia </a:t>
            </a:r>
          </a:p>
        </p:txBody>
      </p:sp>
      <p:sp>
        <p:nvSpPr>
          <p:cNvPr id="3" name="Content Placeholder 2">
            <a:extLst>
              <a:ext uri="{FF2B5EF4-FFF2-40B4-BE49-F238E27FC236}">
                <a16:creationId xmlns:a16="http://schemas.microsoft.com/office/drawing/2014/main" id="{314F5A6C-7ABE-884B-A9F1-67B6B8B24133}"/>
              </a:ext>
            </a:extLst>
          </p:cNvPr>
          <p:cNvSpPr>
            <a:spLocks noGrp="1"/>
          </p:cNvSpPr>
          <p:nvPr>
            <p:ph idx="1"/>
          </p:nvPr>
        </p:nvSpPr>
        <p:spPr/>
        <p:txBody>
          <a:bodyPr>
            <a:normAutofit/>
          </a:bodyPr>
          <a:lstStyle/>
          <a:p>
            <a:pPr>
              <a:lnSpc>
                <a:spcPct val="100000"/>
              </a:lnSpc>
            </a:pPr>
            <a:r>
              <a:rPr lang="en-US" sz="2800" b="0" i="0" u="none" strike="noStrike" dirty="0">
                <a:solidFill>
                  <a:schemeClr val="tx1"/>
                </a:solidFill>
                <a:effectLst/>
                <a:latin typeface="Times New Roman" panose="02020603050405020304" pitchFamily="18" charset="0"/>
                <a:cs typeface="Times New Roman" panose="02020603050405020304" pitchFamily="18" charset="0"/>
              </a:rPr>
              <a:t>The difference between women and men according to the true cult of womanhood is that the woman are separated from the outside world and the man is expected to take care of the economic world outside. Women are expected to stay at home, and take care of the children versus the men’s role is to work, and provide for the family. This is what’s ideal and shows high status.</a:t>
            </a:r>
            <a:endParaRPr lang="en-US" sz="28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204194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070132-30BD-AA41-8F81-7DE99FF3DE1C}"/>
              </a:ext>
            </a:extLst>
          </p:cNvPr>
          <p:cNvSpPr>
            <a:spLocks noGrp="1"/>
          </p:cNvSpPr>
          <p:nvPr>
            <p:ph type="title"/>
          </p:nvPr>
        </p:nvSpPr>
        <p:spPr>
          <a:xfrm>
            <a:off x="1079500" y="554038"/>
            <a:ext cx="10026650" cy="655637"/>
          </a:xfrm>
        </p:spPr>
        <p:txBody>
          <a:bodyPr/>
          <a:lstStyle/>
          <a:p>
            <a:r>
              <a:rPr lang="en-US" dirty="0"/>
              <a:t>Cult of True Womanhood: Marine </a:t>
            </a:r>
          </a:p>
        </p:txBody>
      </p:sp>
      <p:sp>
        <p:nvSpPr>
          <p:cNvPr id="3" name="Content Placeholder 2">
            <a:extLst>
              <a:ext uri="{FF2B5EF4-FFF2-40B4-BE49-F238E27FC236}">
                <a16:creationId xmlns:a16="http://schemas.microsoft.com/office/drawing/2014/main" id="{7EA399F9-80F1-0545-822B-446043ADDECD}"/>
              </a:ext>
            </a:extLst>
          </p:cNvPr>
          <p:cNvSpPr>
            <a:spLocks noGrp="1"/>
          </p:cNvSpPr>
          <p:nvPr>
            <p:ph idx="1"/>
          </p:nvPr>
        </p:nvSpPr>
        <p:spPr>
          <a:xfrm>
            <a:off x="504620" y="1439862"/>
            <a:ext cx="11176410" cy="3978275"/>
          </a:xfrm>
        </p:spPr>
        <p:txBody>
          <a:bodyPr>
            <a:noAutofit/>
          </a:bodyPr>
          <a:lstStyle/>
          <a:p>
            <a:pPr marL="0" indent="0" fontAlgn="base">
              <a:lnSpc>
                <a:spcPct val="100000"/>
              </a:lnSpc>
              <a:buNone/>
            </a:pPr>
            <a:r>
              <a:rPr lang="en-US" sz="2400" dirty="0">
                <a:effectLst/>
                <a:latin typeface="Times New Roman" panose="02020603050405020304" pitchFamily="18" charset="0"/>
                <a:cs typeface="Times New Roman" panose="02020603050405020304" pitchFamily="18" charset="0"/>
              </a:rPr>
              <a:t>How can the “cult of true womanhood” help us think about Linda’s boundaries and the way she affirms herself? Are there limitations to Linda’s focus on being virtuous? </a:t>
            </a:r>
          </a:p>
          <a:p>
            <a:pPr marL="0" indent="0" fontAlgn="base">
              <a:lnSpc>
                <a:spcPct val="100000"/>
              </a:lnSpc>
              <a:buNone/>
            </a:pPr>
            <a:r>
              <a:rPr lang="en-US" sz="2400" dirty="0">
                <a:effectLst/>
                <a:latin typeface="Times New Roman" panose="02020603050405020304" pitchFamily="18" charset="0"/>
                <a:cs typeface="Times New Roman" panose="02020603050405020304" pitchFamily="18" charset="0"/>
              </a:rPr>
              <a:t>Harriet Jacobs, also known as Linda, courageously challenges the expectations of piety, purity, submissiveness, and domesticity imposed on women, particularly enslaved women, during her time. By continuously refusing to submit to her master’s will she defies the dehumanizing nature of slavery and asserts her strength and resilience. She uses her voice to speak up despite the anger and consequences it causes her. When her purity is forcibly taken away, she then asserts control over her own body and takes agency in choosing her next partner as a means to reclaim her sense of self. </a:t>
            </a:r>
          </a:p>
          <a:p>
            <a:pPr marL="0" indent="0" fontAlgn="base">
              <a:lnSpc>
                <a:spcPct val="100000"/>
              </a:lnSpc>
              <a:buNone/>
            </a:pPr>
            <a:r>
              <a:rPr lang="en-US" sz="2400" dirty="0">
                <a:effectLst/>
                <a:latin typeface="Times New Roman" panose="02020603050405020304" pitchFamily="18" charset="0"/>
                <a:cs typeface="Times New Roman" panose="02020603050405020304" pitchFamily="18" charset="0"/>
              </a:rPr>
              <a:t>However, it is crucial to recognize that her actions are shaped by the oppressive environment in which her freedom and autonomy are violated. It is difficult to fully comprehend the extent of her character outside of the context of abuse and the intersecting forces of slavery and sexism.</a:t>
            </a:r>
          </a:p>
          <a:p>
            <a:pPr marL="0" indent="0">
              <a:lnSpc>
                <a:spcPct val="100000"/>
              </a:lnSpc>
              <a:buNone/>
            </a:pPr>
            <a:br>
              <a:rPr lang="en-US" sz="2400" dirty="0">
                <a:latin typeface="Times New Roman" panose="02020603050405020304" pitchFamily="18" charset="0"/>
                <a:cs typeface="Times New Roman" panose="02020603050405020304" pitchFamily="18" charset="0"/>
              </a:rPr>
            </a:b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7564484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011B0B3-5679-4759-90B8-3B908C4CBD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923B765-AA02-B24C-9919-FF957F0028CE}"/>
              </a:ext>
            </a:extLst>
          </p:cNvPr>
          <p:cNvSpPr>
            <a:spLocks noGrp="1"/>
          </p:cNvSpPr>
          <p:nvPr>
            <p:ph type="ctrTitle"/>
          </p:nvPr>
        </p:nvSpPr>
        <p:spPr>
          <a:xfrm>
            <a:off x="1085851" y="1089025"/>
            <a:ext cx="4451349" cy="1532951"/>
          </a:xfrm>
        </p:spPr>
        <p:txBody>
          <a:bodyPr>
            <a:normAutofit/>
          </a:bodyPr>
          <a:lstStyle/>
          <a:p>
            <a:pPr>
              <a:lnSpc>
                <a:spcPct val="90000"/>
              </a:lnSpc>
            </a:pPr>
            <a:r>
              <a:rPr lang="en-US" sz="2600" b="1" dirty="0">
                <a:latin typeface="Arial Rounded MT Bold" panose="020F0704030504030204" pitchFamily="34" charset="77"/>
              </a:rPr>
              <a:t>What does Love become When you do not Own your Body?</a:t>
            </a:r>
          </a:p>
        </p:txBody>
      </p:sp>
      <p:sp>
        <p:nvSpPr>
          <p:cNvPr id="3" name="Subtitle 2">
            <a:extLst>
              <a:ext uri="{FF2B5EF4-FFF2-40B4-BE49-F238E27FC236}">
                <a16:creationId xmlns:a16="http://schemas.microsoft.com/office/drawing/2014/main" id="{D8164845-EA4A-9947-832F-3C85B0DEB80A}"/>
              </a:ext>
            </a:extLst>
          </p:cNvPr>
          <p:cNvSpPr>
            <a:spLocks noGrp="1"/>
          </p:cNvSpPr>
          <p:nvPr>
            <p:ph type="subTitle" idx="1"/>
          </p:nvPr>
        </p:nvSpPr>
        <p:spPr>
          <a:xfrm>
            <a:off x="1085850" y="4248000"/>
            <a:ext cx="4746238" cy="1520975"/>
          </a:xfrm>
        </p:spPr>
        <p:txBody>
          <a:bodyPr>
            <a:noAutofit/>
          </a:bodyPr>
          <a:lstStyle/>
          <a:p>
            <a:r>
              <a:rPr lang="en-US" sz="3600" dirty="0">
                <a:latin typeface="Arial Rounded MT Bold" panose="020F0704030504030204" pitchFamily="34" charset="77"/>
              </a:rPr>
              <a:t>Considering Linda’s Lover and Mr. Sands</a:t>
            </a:r>
          </a:p>
        </p:txBody>
      </p:sp>
      <p:grpSp>
        <p:nvGrpSpPr>
          <p:cNvPr id="12" name="Group 11">
            <a:extLst>
              <a:ext uri="{FF2B5EF4-FFF2-40B4-BE49-F238E27FC236}">
                <a16:creationId xmlns:a16="http://schemas.microsoft.com/office/drawing/2014/main" id="{49E013D9-9421-47E7-9080-30F6E544BE4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200275" y="2840038"/>
            <a:ext cx="2216150" cy="1177924"/>
            <a:chOff x="4987925" y="2840038"/>
            <a:chExt cx="2216150" cy="1177924"/>
          </a:xfrm>
        </p:grpSpPr>
        <p:sp>
          <p:nvSpPr>
            <p:cNvPr id="13" name="Rectangle 12">
              <a:extLst>
                <a:ext uri="{FF2B5EF4-FFF2-40B4-BE49-F238E27FC236}">
                  <a16:creationId xmlns:a16="http://schemas.microsoft.com/office/drawing/2014/main" id="{9109F7CF-3139-48B9-AF7B-9BD2941A8D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87925" y="2840038"/>
              <a:ext cx="2216150" cy="1177924"/>
            </a:xfrm>
            <a:prstGeom prst="rect">
              <a:avLst/>
            </a:prstGeom>
            <a:solidFill>
              <a:schemeClr val="bg2">
                <a:alpha val="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15A838F8-C7B5-4988-81A9-B02E6C8F9B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50208" y="2992877"/>
              <a:ext cx="972458" cy="919518"/>
            </a:xfrm>
            <a:prstGeom prst="rect">
              <a:avLst/>
            </a:prstGeom>
            <a:no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85B86A1A-402F-4AE2-B5E6-B8A5FB16CD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5469335" y="2992877"/>
              <a:ext cx="972458" cy="919518"/>
            </a:xfrm>
            <a:prstGeom prst="rect">
              <a:avLst/>
            </a:prstGeom>
            <a:no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6" name="Group 15">
              <a:extLst>
                <a:ext uri="{FF2B5EF4-FFF2-40B4-BE49-F238E27FC236}">
                  <a16:creationId xmlns:a16="http://schemas.microsoft.com/office/drawing/2014/main" id="{44A0542D-9B1C-46B1-82B5-54470B697F17}"/>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5614944" y="3117662"/>
              <a:ext cx="1009280" cy="464739"/>
              <a:chOff x="4432859" y="3200647"/>
              <a:chExt cx="1009280" cy="464739"/>
            </a:xfrm>
          </p:grpSpPr>
          <p:sp>
            <p:nvSpPr>
              <p:cNvPr id="24" name="Freeform: Shape 23">
                <a:extLst>
                  <a:ext uri="{FF2B5EF4-FFF2-40B4-BE49-F238E27FC236}">
                    <a16:creationId xmlns:a16="http://schemas.microsoft.com/office/drawing/2014/main" id="{F3AFD408-F48C-4C50-8D5E-5DD6271799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flipV="1">
                <a:off x="4977400" y="3200647"/>
                <a:ext cx="464739" cy="464739"/>
              </a:xfrm>
              <a:custGeom>
                <a:avLst/>
                <a:gdLst>
                  <a:gd name="connsiteX0" fmla="*/ 464132 w 464739"/>
                  <a:gd name="connsiteY0" fmla="*/ 463881 h 464739"/>
                  <a:gd name="connsiteX1" fmla="*/ 463891 w 464739"/>
                  <a:gd name="connsiteY1" fmla="*/ 463892 h 464739"/>
                  <a:gd name="connsiteX2" fmla="*/ 463880 w 464739"/>
                  <a:gd name="connsiteY2" fmla="*/ 464132 h 464739"/>
                  <a:gd name="connsiteX3" fmla="*/ 463651 w 464739"/>
                  <a:gd name="connsiteY3" fmla="*/ 463904 h 464739"/>
                  <a:gd name="connsiteX4" fmla="*/ 446142 w 464739"/>
                  <a:gd name="connsiteY4" fmla="*/ 464739 h 464739"/>
                  <a:gd name="connsiteX5" fmla="*/ 130673 w 464739"/>
                  <a:gd name="connsiteY5" fmla="*/ 334067 h 464739"/>
                  <a:gd name="connsiteX6" fmla="*/ 0 w 464739"/>
                  <a:gd name="connsiteY6" fmla="*/ 18597 h 464739"/>
                  <a:gd name="connsiteX7" fmla="*/ 836 w 464739"/>
                  <a:gd name="connsiteY7" fmla="*/ 1089 h 464739"/>
                  <a:gd name="connsiteX8" fmla="*/ 607 w 464739"/>
                  <a:gd name="connsiteY8" fmla="*/ 859 h 464739"/>
                  <a:gd name="connsiteX9" fmla="*/ 848 w 464739"/>
                  <a:gd name="connsiteY9" fmla="*/ 848 h 464739"/>
                  <a:gd name="connsiteX10" fmla="*/ 859 w 464739"/>
                  <a:gd name="connsiteY10" fmla="*/ 607 h 464739"/>
                  <a:gd name="connsiteX11" fmla="*/ 1089 w 464739"/>
                  <a:gd name="connsiteY11" fmla="*/ 836 h 464739"/>
                  <a:gd name="connsiteX12" fmla="*/ 18597 w 464739"/>
                  <a:gd name="connsiteY12" fmla="*/ 0 h 464739"/>
                  <a:gd name="connsiteX13" fmla="*/ 334067 w 464739"/>
                  <a:gd name="connsiteY13" fmla="*/ 130672 h 464739"/>
                  <a:gd name="connsiteX14" fmla="*/ 464739 w 464739"/>
                  <a:gd name="connsiteY14" fmla="*/ 446142 h 464739"/>
                  <a:gd name="connsiteX15" fmla="*/ 463903 w 464739"/>
                  <a:gd name="connsiteY15" fmla="*/ 463652 h 464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4739" h="464739">
                    <a:moveTo>
                      <a:pt x="464132" y="463881"/>
                    </a:moveTo>
                    <a:lnTo>
                      <a:pt x="463891" y="463892"/>
                    </a:lnTo>
                    <a:lnTo>
                      <a:pt x="463880" y="464132"/>
                    </a:lnTo>
                    <a:lnTo>
                      <a:pt x="463651" y="463904"/>
                    </a:lnTo>
                    <a:lnTo>
                      <a:pt x="446142" y="464739"/>
                    </a:lnTo>
                    <a:cubicBezTo>
                      <a:pt x="331965" y="464739"/>
                      <a:pt x="217787" y="421182"/>
                      <a:pt x="130673" y="334067"/>
                    </a:cubicBezTo>
                    <a:cubicBezTo>
                      <a:pt x="43558" y="246953"/>
                      <a:pt x="1" y="132775"/>
                      <a:pt x="0" y="18597"/>
                    </a:cubicBezTo>
                    <a:lnTo>
                      <a:pt x="836" y="1089"/>
                    </a:lnTo>
                    <a:lnTo>
                      <a:pt x="607" y="859"/>
                    </a:lnTo>
                    <a:lnTo>
                      <a:pt x="848" y="848"/>
                    </a:lnTo>
                    <a:lnTo>
                      <a:pt x="859" y="607"/>
                    </a:lnTo>
                    <a:lnTo>
                      <a:pt x="1089" y="836"/>
                    </a:lnTo>
                    <a:lnTo>
                      <a:pt x="18597" y="0"/>
                    </a:lnTo>
                    <a:cubicBezTo>
                      <a:pt x="132775" y="0"/>
                      <a:pt x="246952" y="43557"/>
                      <a:pt x="334067" y="130672"/>
                    </a:cubicBezTo>
                    <a:cubicBezTo>
                      <a:pt x="421182" y="217787"/>
                      <a:pt x="464739" y="331964"/>
                      <a:pt x="464739" y="446142"/>
                    </a:cubicBezTo>
                    <a:lnTo>
                      <a:pt x="463903" y="463652"/>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5" name="Freeform: Shape 24">
                <a:extLst>
                  <a:ext uri="{FF2B5EF4-FFF2-40B4-BE49-F238E27FC236}">
                    <a16:creationId xmlns:a16="http://schemas.microsoft.com/office/drawing/2014/main" id="{9C45F007-BD45-43C0-8579-5601F9CA78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V="1">
                <a:off x="4432859" y="3200647"/>
                <a:ext cx="464739" cy="464739"/>
              </a:xfrm>
              <a:custGeom>
                <a:avLst/>
                <a:gdLst>
                  <a:gd name="connsiteX0" fmla="*/ 464132 w 464739"/>
                  <a:gd name="connsiteY0" fmla="*/ 463881 h 464739"/>
                  <a:gd name="connsiteX1" fmla="*/ 463891 w 464739"/>
                  <a:gd name="connsiteY1" fmla="*/ 463892 h 464739"/>
                  <a:gd name="connsiteX2" fmla="*/ 463880 w 464739"/>
                  <a:gd name="connsiteY2" fmla="*/ 464132 h 464739"/>
                  <a:gd name="connsiteX3" fmla="*/ 463651 w 464739"/>
                  <a:gd name="connsiteY3" fmla="*/ 463904 h 464739"/>
                  <a:gd name="connsiteX4" fmla="*/ 446142 w 464739"/>
                  <a:gd name="connsiteY4" fmla="*/ 464739 h 464739"/>
                  <a:gd name="connsiteX5" fmla="*/ 130673 w 464739"/>
                  <a:gd name="connsiteY5" fmla="*/ 334067 h 464739"/>
                  <a:gd name="connsiteX6" fmla="*/ 0 w 464739"/>
                  <a:gd name="connsiteY6" fmla="*/ 18597 h 464739"/>
                  <a:gd name="connsiteX7" fmla="*/ 836 w 464739"/>
                  <a:gd name="connsiteY7" fmla="*/ 1089 h 464739"/>
                  <a:gd name="connsiteX8" fmla="*/ 607 w 464739"/>
                  <a:gd name="connsiteY8" fmla="*/ 859 h 464739"/>
                  <a:gd name="connsiteX9" fmla="*/ 848 w 464739"/>
                  <a:gd name="connsiteY9" fmla="*/ 848 h 464739"/>
                  <a:gd name="connsiteX10" fmla="*/ 859 w 464739"/>
                  <a:gd name="connsiteY10" fmla="*/ 607 h 464739"/>
                  <a:gd name="connsiteX11" fmla="*/ 1089 w 464739"/>
                  <a:gd name="connsiteY11" fmla="*/ 836 h 464739"/>
                  <a:gd name="connsiteX12" fmla="*/ 18597 w 464739"/>
                  <a:gd name="connsiteY12" fmla="*/ 0 h 464739"/>
                  <a:gd name="connsiteX13" fmla="*/ 334067 w 464739"/>
                  <a:gd name="connsiteY13" fmla="*/ 130672 h 464739"/>
                  <a:gd name="connsiteX14" fmla="*/ 464739 w 464739"/>
                  <a:gd name="connsiteY14" fmla="*/ 446142 h 464739"/>
                  <a:gd name="connsiteX15" fmla="*/ 463903 w 464739"/>
                  <a:gd name="connsiteY15" fmla="*/ 463652 h 464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4739" h="464739">
                    <a:moveTo>
                      <a:pt x="464132" y="463881"/>
                    </a:moveTo>
                    <a:lnTo>
                      <a:pt x="463891" y="463892"/>
                    </a:lnTo>
                    <a:lnTo>
                      <a:pt x="463880" y="464132"/>
                    </a:lnTo>
                    <a:lnTo>
                      <a:pt x="463651" y="463904"/>
                    </a:lnTo>
                    <a:lnTo>
                      <a:pt x="446142" y="464739"/>
                    </a:lnTo>
                    <a:cubicBezTo>
                      <a:pt x="331965" y="464739"/>
                      <a:pt x="217787" y="421182"/>
                      <a:pt x="130673" y="334067"/>
                    </a:cubicBezTo>
                    <a:cubicBezTo>
                      <a:pt x="43558" y="246953"/>
                      <a:pt x="1" y="132775"/>
                      <a:pt x="0" y="18597"/>
                    </a:cubicBezTo>
                    <a:lnTo>
                      <a:pt x="836" y="1089"/>
                    </a:lnTo>
                    <a:lnTo>
                      <a:pt x="607" y="859"/>
                    </a:lnTo>
                    <a:lnTo>
                      <a:pt x="848" y="848"/>
                    </a:lnTo>
                    <a:lnTo>
                      <a:pt x="859" y="607"/>
                    </a:lnTo>
                    <a:lnTo>
                      <a:pt x="1089" y="836"/>
                    </a:lnTo>
                    <a:lnTo>
                      <a:pt x="18597" y="0"/>
                    </a:lnTo>
                    <a:cubicBezTo>
                      <a:pt x="132775" y="0"/>
                      <a:pt x="246952" y="43557"/>
                      <a:pt x="334067" y="130672"/>
                    </a:cubicBezTo>
                    <a:cubicBezTo>
                      <a:pt x="421182" y="217787"/>
                      <a:pt x="464739" y="331964"/>
                      <a:pt x="464739" y="446142"/>
                    </a:cubicBezTo>
                    <a:lnTo>
                      <a:pt x="463903" y="463652"/>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grpSp>
          <p:nvGrpSpPr>
            <p:cNvPr id="17" name="Group 16">
              <a:extLst>
                <a:ext uri="{FF2B5EF4-FFF2-40B4-BE49-F238E27FC236}">
                  <a16:creationId xmlns:a16="http://schemas.microsoft.com/office/drawing/2014/main" id="{97131E1B-CE62-4AB1-A2D9-02E823C9B32D}"/>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5679979" y="2915338"/>
              <a:ext cx="1080000" cy="1080000"/>
              <a:chOff x="4497894" y="2998323"/>
              <a:chExt cx="1080000" cy="1080000"/>
            </a:xfrm>
          </p:grpSpPr>
          <p:grpSp>
            <p:nvGrpSpPr>
              <p:cNvPr id="18" name="Group 17">
                <a:extLst>
                  <a:ext uri="{FF2B5EF4-FFF2-40B4-BE49-F238E27FC236}">
                    <a16:creationId xmlns:a16="http://schemas.microsoft.com/office/drawing/2014/main" id="{745E8D88-C0BB-4D1C-B240-D441BBA6F7AC}"/>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rot="13500000">
                <a:off x="4805524" y="2998323"/>
                <a:ext cx="464739" cy="1080000"/>
                <a:chOff x="4511184" y="2470620"/>
                <a:chExt cx="464739" cy="1080000"/>
              </a:xfrm>
            </p:grpSpPr>
            <p:sp>
              <p:nvSpPr>
                <p:cNvPr id="22" name="Freeform: Shape 21">
                  <a:extLst>
                    <a:ext uri="{FF2B5EF4-FFF2-40B4-BE49-F238E27FC236}">
                      <a16:creationId xmlns:a16="http://schemas.microsoft.com/office/drawing/2014/main" id="{AAB960BE-12F5-4ADA-AA9E-0EC5425641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flipH="1" flipV="1">
                  <a:off x="4511184" y="2990814"/>
                  <a:ext cx="464739" cy="464739"/>
                </a:xfrm>
                <a:custGeom>
                  <a:avLst/>
                  <a:gdLst>
                    <a:gd name="connsiteX0" fmla="*/ 464132 w 464739"/>
                    <a:gd name="connsiteY0" fmla="*/ 463881 h 464739"/>
                    <a:gd name="connsiteX1" fmla="*/ 463891 w 464739"/>
                    <a:gd name="connsiteY1" fmla="*/ 463892 h 464739"/>
                    <a:gd name="connsiteX2" fmla="*/ 463880 w 464739"/>
                    <a:gd name="connsiteY2" fmla="*/ 464132 h 464739"/>
                    <a:gd name="connsiteX3" fmla="*/ 463651 w 464739"/>
                    <a:gd name="connsiteY3" fmla="*/ 463904 h 464739"/>
                    <a:gd name="connsiteX4" fmla="*/ 446142 w 464739"/>
                    <a:gd name="connsiteY4" fmla="*/ 464739 h 464739"/>
                    <a:gd name="connsiteX5" fmla="*/ 130673 w 464739"/>
                    <a:gd name="connsiteY5" fmla="*/ 334067 h 464739"/>
                    <a:gd name="connsiteX6" fmla="*/ 0 w 464739"/>
                    <a:gd name="connsiteY6" fmla="*/ 18597 h 464739"/>
                    <a:gd name="connsiteX7" fmla="*/ 836 w 464739"/>
                    <a:gd name="connsiteY7" fmla="*/ 1089 h 464739"/>
                    <a:gd name="connsiteX8" fmla="*/ 607 w 464739"/>
                    <a:gd name="connsiteY8" fmla="*/ 859 h 464739"/>
                    <a:gd name="connsiteX9" fmla="*/ 848 w 464739"/>
                    <a:gd name="connsiteY9" fmla="*/ 848 h 464739"/>
                    <a:gd name="connsiteX10" fmla="*/ 859 w 464739"/>
                    <a:gd name="connsiteY10" fmla="*/ 607 h 464739"/>
                    <a:gd name="connsiteX11" fmla="*/ 1089 w 464739"/>
                    <a:gd name="connsiteY11" fmla="*/ 836 h 464739"/>
                    <a:gd name="connsiteX12" fmla="*/ 18597 w 464739"/>
                    <a:gd name="connsiteY12" fmla="*/ 0 h 464739"/>
                    <a:gd name="connsiteX13" fmla="*/ 334067 w 464739"/>
                    <a:gd name="connsiteY13" fmla="*/ 130672 h 464739"/>
                    <a:gd name="connsiteX14" fmla="*/ 464739 w 464739"/>
                    <a:gd name="connsiteY14" fmla="*/ 446142 h 464739"/>
                    <a:gd name="connsiteX15" fmla="*/ 463903 w 464739"/>
                    <a:gd name="connsiteY15" fmla="*/ 463652 h 464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4739" h="464739">
                      <a:moveTo>
                        <a:pt x="464132" y="463881"/>
                      </a:moveTo>
                      <a:lnTo>
                        <a:pt x="463891" y="463892"/>
                      </a:lnTo>
                      <a:lnTo>
                        <a:pt x="463880" y="464132"/>
                      </a:lnTo>
                      <a:lnTo>
                        <a:pt x="463651" y="463904"/>
                      </a:lnTo>
                      <a:lnTo>
                        <a:pt x="446142" y="464739"/>
                      </a:lnTo>
                      <a:cubicBezTo>
                        <a:pt x="331965" y="464739"/>
                        <a:pt x="217787" y="421182"/>
                        <a:pt x="130673" y="334067"/>
                      </a:cubicBezTo>
                      <a:cubicBezTo>
                        <a:pt x="43558" y="246953"/>
                        <a:pt x="1" y="132775"/>
                        <a:pt x="0" y="18597"/>
                      </a:cubicBezTo>
                      <a:lnTo>
                        <a:pt x="836" y="1089"/>
                      </a:lnTo>
                      <a:lnTo>
                        <a:pt x="607" y="859"/>
                      </a:lnTo>
                      <a:lnTo>
                        <a:pt x="848" y="848"/>
                      </a:lnTo>
                      <a:lnTo>
                        <a:pt x="859" y="607"/>
                      </a:lnTo>
                      <a:lnTo>
                        <a:pt x="1089" y="836"/>
                      </a:lnTo>
                      <a:lnTo>
                        <a:pt x="18597" y="0"/>
                      </a:lnTo>
                      <a:cubicBezTo>
                        <a:pt x="132775" y="0"/>
                        <a:pt x="246952" y="43557"/>
                        <a:pt x="334067" y="130672"/>
                      </a:cubicBezTo>
                      <a:cubicBezTo>
                        <a:pt x="421182" y="217787"/>
                        <a:pt x="464739" y="331964"/>
                        <a:pt x="464739" y="446142"/>
                      </a:cubicBezTo>
                      <a:lnTo>
                        <a:pt x="463903" y="463652"/>
                      </a:lnTo>
                      <a:close/>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cxnSp>
              <p:nvCxnSpPr>
                <p:cNvPr id="23" name="Straight Connector 22">
                  <a:extLst>
                    <a:ext uri="{FF2B5EF4-FFF2-40B4-BE49-F238E27FC236}">
                      <a16:creationId xmlns:a16="http://schemas.microsoft.com/office/drawing/2014/main" id="{7E9BB9F7-7101-4BF3-9191-5893E4C582A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V="1">
                  <a:off x="4742369" y="2470620"/>
                  <a:ext cx="0" cy="1080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9" name="Group 18">
                <a:extLst>
                  <a:ext uri="{FF2B5EF4-FFF2-40B4-BE49-F238E27FC236}">
                    <a16:creationId xmlns:a16="http://schemas.microsoft.com/office/drawing/2014/main" id="{D0710A9C-48A5-404F-9EC4-D486FCDFDAB1}"/>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rot="8100000" flipH="1">
                <a:off x="4542572" y="2998323"/>
                <a:ext cx="464739" cy="1080000"/>
                <a:chOff x="4511184" y="2470620"/>
                <a:chExt cx="464739" cy="1080000"/>
              </a:xfrm>
            </p:grpSpPr>
            <p:sp>
              <p:nvSpPr>
                <p:cNvPr id="20" name="Freeform: Shape 19">
                  <a:extLst>
                    <a:ext uri="{FF2B5EF4-FFF2-40B4-BE49-F238E27FC236}">
                      <a16:creationId xmlns:a16="http://schemas.microsoft.com/office/drawing/2014/main" id="{5111EC00-4B3D-478C-AD25-F35644013E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flipH="1" flipV="1">
                  <a:off x="4511184" y="2990814"/>
                  <a:ext cx="464739" cy="464739"/>
                </a:xfrm>
                <a:custGeom>
                  <a:avLst/>
                  <a:gdLst>
                    <a:gd name="connsiteX0" fmla="*/ 464132 w 464739"/>
                    <a:gd name="connsiteY0" fmla="*/ 463881 h 464739"/>
                    <a:gd name="connsiteX1" fmla="*/ 463891 w 464739"/>
                    <a:gd name="connsiteY1" fmla="*/ 463892 h 464739"/>
                    <a:gd name="connsiteX2" fmla="*/ 463880 w 464739"/>
                    <a:gd name="connsiteY2" fmla="*/ 464132 h 464739"/>
                    <a:gd name="connsiteX3" fmla="*/ 463651 w 464739"/>
                    <a:gd name="connsiteY3" fmla="*/ 463904 h 464739"/>
                    <a:gd name="connsiteX4" fmla="*/ 446142 w 464739"/>
                    <a:gd name="connsiteY4" fmla="*/ 464739 h 464739"/>
                    <a:gd name="connsiteX5" fmla="*/ 130673 w 464739"/>
                    <a:gd name="connsiteY5" fmla="*/ 334067 h 464739"/>
                    <a:gd name="connsiteX6" fmla="*/ 0 w 464739"/>
                    <a:gd name="connsiteY6" fmla="*/ 18597 h 464739"/>
                    <a:gd name="connsiteX7" fmla="*/ 836 w 464739"/>
                    <a:gd name="connsiteY7" fmla="*/ 1089 h 464739"/>
                    <a:gd name="connsiteX8" fmla="*/ 607 w 464739"/>
                    <a:gd name="connsiteY8" fmla="*/ 859 h 464739"/>
                    <a:gd name="connsiteX9" fmla="*/ 848 w 464739"/>
                    <a:gd name="connsiteY9" fmla="*/ 848 h 464739"/>
                    <a:gd name="connsiteX10" fmla="*/ 859 w 464739"/>
                    <a:gd name="connsiteY10" fmla="*/ 607 h 464739"/>
                    <a:gd name="connsiteX11" fmla="*/ 1089 w 464739"/>
                    <a:gd name="connsiteY11" fmla="*/ 836 h 464739"/>
                    <a:gd name="connsiteX12" fmla="*/ 18597 w 464739"/>
                    <a:gd name="connsiteY12" fmla="*/ 0 h 464739"/>
                    <a:gd name="connsiteX13" fmla="*/ 334067 w 464739"/>
                    <a:gd name="connsiteY13" fmla="*/ 130672 h 464739"/>
                    <a:gd name="connsiteX14" fmla="*/ 464739 w 464739"/>
                    <a:gd name="connsiteY14" fmla="*/ 446142 h 464739"/>
                    <a:gd name="connsiteX15" fmla="*/ 463903 w 464739"/>
                    <a:gd name="connsiteY15" fmla="*/ 463652 h 464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4739" h="464739">
                      <a:moveTo>
                        <a:pt x="464132" y="463881"/>
                      </a:moveTo>
                      <a:lnTo>
                        <a:pt x="463891" y="463892"/>
                      </a:lnTo>
                      <a:lnTo>
                        <a:pt x="463880" y="464132"/>
                      </a:lnTo>
                      <a:lnTo>
                        <a:pt x="463651" y="463904"/>
                      </a:lnTo>
                      <a:lnTo>
                        <a:pt x="446142" y="464739"/>
                      </a:lnTo>
                      <a:cubicBezTo>
                        <a:pt x="331965" y="464739"/>
                        <a:pt x="217787" y="421182"/>
                        <a:pt x="130673" y="334067"/>
                      </a:cubicBezTo>
                      <a:cubicBezTo>
                        <a:pt x="43558" y="246953"/>
                        <a:pt x="1" y="132775"/>
                        <a:pt x="0" y="18597"/>
                      </a:cubicBezTo>
                      <a:lnTo>
                        <a:pt x="836" y="1089"/>
                      </a:lnTo>
                      <a:lnTo>
                        <a:pt x="607" y="859"/>
                      </a:lnTo>
                      <a:lnTo>
                        <a:pt x="848" y="848"/>
                      </a:lnTo>
                      <a:lnTo>
                        <a:pt x="859" y="607"/>
                      </a:lnTo>
                      <a:lnTo>
                        <a:pt x="1089" y="836"/>
                      </a:lnTo>
                      <a:lnTo>
                        <a:pt x="18597" y="0"/>
                      </a:lnTo>
                      <a:cubicBezTo>
                        <a:pt x="132775" y="0"/>
                        <a:pt x="246952" y="43557"/>
                        <a:pt x="334067" y="130672"/>
                      </a:cubicBezTo>
                      <a:cubicBezTo>
                        <a:pt x="421182" y="217787"/>
                        <a:pt x="464739" y="331964"/>
                        <a:pt x="464739" y="446142"/>
                      </a:cubicBezTo>
                      <a:lnTo>
                        <a:pt x="463903" y="463652"/>
                      </a:lnTo>
                      <a:close/>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cxnSp>
              <p:nvCxnSpPr>
                <p:cNvPr id="21" name="Straight Connector 20">
                  <a:extLst>
                    <a:ext uri="{FF2B5EF4-FFF2-40B4-BE49-F238E27FC236}">
                      <a16:creationId xmlns:a16="http://schemas.microsoft.com/office/drawing/2014/main" id="{350412DA-ED08-4AFA-AED3-DFB42655D4B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V="1">
                  <a:off x="4742369" y="2470620"/>
                  <a:ext cx="0" cy="1080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grpSp>
      <p:sp>
        <p:nvSpPr>
          <p:cNvPr id="27" name="Rectangle 26">
            <a:extLst>
              <a:ext uri="{FF2B5EF4-FFF2-40B4-BE49-F238E27FC236}">
                <a16:creationId xmlns:a16="http://schemas.microsoft.com/office/drawing/2014/main" id="{8036B80B-269D-4F02-9EF9-A6A4E917B3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54794" y="0"/>
            <a:ext cx="5537206" cy="6858000"/>
          </a:xfrm>
          <a:prstGeom prst="rect">
            <a:avLst/>
          </a:prstGeom>
          <a:solidFill>
            <a:schemeClr val="bg1">
              <a:alpha val="2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alpha val="20000"/>
                </a:schemeClr>
              </a:solidFill>
            </a:endParaRPr>
          </a:p>
        </p:txBody>
      </p:sp>
      <p:pic>
        <p:nvPicPr>
          <p:cNvPr id="7" name="Graphic 6" descr="Heart Lock">
            <a:extLst>
              <a:ext uri="{FF2B5EF4-FFF2-40B4-BE49-F238E27FC236}">
                <a16:creationId xmlns:a16="http://schemas.microsoft.com/office/drawing/2014/main" id="{A3875A3F-7276-950E-823B-0BE44AC8105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198864" y="1202958"/>
            <a:ext cx="4452148" cy="4452148"/>
          </a:xfrm>
          <a:prstGeom prst="rect">
            <a:avLst/>
          </a:prstGeom>
        </p:spPr>
      </p:pic>
    </p:spTree>
    <p:extLst>
      <p:ext uri="{BB962C8B-B14F-4D97-AF65-F5344CB8AC3E}">
        <p14:creationId xmlns:p14="http://schemas.microsoft.com/office/powerpoint/2010/main" val="361007793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C108AC-3680-EF46-BC58-C3F103F235F2}"/>
              </a:ext>
            </a:extLst>
          </p:cNvPr>
          <p:cNvSpPr>
            <a:spLocks noGrp="1"/>
          </p:cNvSpPr>
          <p:nvPr>
            <p:ph type="title"/>
          </p:nvPr>
        </p:nvSpPr>
        <p:spPr>
          <a:xfrm>
            <a:off x="873023" y="642528"/>
            <a:ext cx="10026650" cy="655637"/>
          </a:xfrm>
        </p:spPr>
        <p:txBody>
          <a:bodyPr/>
          <a:lstStyle/>
          <a:p>
            <a:r>
              <a:rPr lang="en-US" dirty="0">
                <a:latin typeface="Arial Rounded MT Bold" panose="020F0704030504030204" pitchFamily="34" charset="77"/>
              </a:rPr>
              <a:t>VII. The Lover</a:t>
            </a:r>
          </a:p>
        </p:txBody>
      </p:sp>
      <p:sp>
        <p:nvSpPr>
          <p:cNvPr id="3" name="Content Placeholder 2">
            <a:extLst>
              <a:ext uri="{FF2B5EF4-FFF2-40B4-BE49-F238E27FC236}">
                <a16:creationId xmlns:a16="http://schemas.microsoft.com/office/drawing/2014/main" id="{88EC3D50-3EEB-5F4F-934E-5D2140908F49}"/>
              </a:ext>
            </a:extLst>
          </p:cNvPr>
          <p:cNvSpPr>
            <a:spLocks noGrp="1"/>
          </p:cNvSpPr>
          <p:nvPr>
            <p:ph idx="1"/>
          </p:nvPr>
        </p:nvSpPr>
        <p:spPr>
          <a:xfrm>
            <a:off x="873023" y="1334677"/>
            <a:ext cx="10233127" cy="4895850"/>
          </a:xfrm>
        </p:spPr>
        <p:txBody>
          <a:bodyPr>
            <a:normAutofit lnSpcReduction="10000"/>
          </a:bodyPr>
          <a:lstStyle/>
          <a:p>
            <a:pPr marL="0" indent="0">
              <a:buNone/>
            </a:pPr>
            <a:r>
              <a:rPr lang="en-US" sz="2800" dirty="0">
                <a:latin typeface="Arial Rounded MT Bold" panose="020F0704030504030204" pitchFamily="34" charset="77"/>
              </a:rPr>
              <a:t>Linda’s first lover is another free slave—we never learn his name-–only that he is a carpenter. Who else was a carpenter if you recall?</a:t>
            </a:r>
          </a:p>
          <a:p>
            <a:pPr marL="0" indent="0">
              <a:lnSpc>
                <a:spcPct val="100000"/>
              </a:lnSpc>
              <a:buNone/>
            </a:pPr>
            <a:r>
              <a:rPr lang="en-US" sz="3000" b="0" i="0" u="none" strike="noStrike" dirty="0">
                <a:solidFill>
                  <a:schemeClr val="tx1"/>
                </a:solidFill>
                <a:effectLst/>
                <a:latin typeface="Times New Roman" panose="02020603050405020304" pitchFamily="18" charset="0"/>
                <a:cs typeface="Times New Roman" panose="02020603050405020304" pitchFamily="18" charset="0"/>
              </a:rPr>
              <a:t>“Why does the slave ever love? Why allow the tendrils of the heart to twine around objects which may at any moment be wrenched away by the hand of violence? When separations come by the hand of death, the pious soul can bow in resignation, and say, “Not my will, but thine be done, O Lord!” But when the ruthless hand of man strikes the blow, regardless of the misery he causes, it is hard to be submissive. I did not reason thus when I was a young girl. ”</a:t>
            </a:r>
            <a:endParaRPr lang="en-US" sz="30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5372014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369F5FE0-EBCF-4A14-AF3D-1ADCD6443E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B924A23-8C9C-6547-88A0-6DA7425C15FC}"/>
              </a:ext>
            </a:extLst>
          </p:cNvPr>
          <p:cNvSpPr>
            <a:spLocks noGrp="1"/>
          </p:cNvSpPr>
          <p:nvPr>
            <p:ph type="title"/>
          </p:nvPr>
        </p:nvSpPr>
        <p:spPr>
          <a:xfrm>
            <a:off x="592586" y="796655"/>
            <a:ext cx="4426782" cy="1292662"/>
          </a:xfrm>
        </p:spPr>
        <p:txBody>
          <a:bodyPr vert="horz" lIns="0" tIns="0" rIns="0" bIns="0" rtlCol="0" anchor="t" anchorCtr="0">
            <a:normAutofit/>
          </a:bodyPr>
          <a:lstStyle/>
          <a:p>
            <a:pPr>
              <a:lnSpc>
                <a:spcPct val="90000"/>
              </a:lnSpc>
            </a:pPr>
            <a:r>
              <a:rPr lang="en-US" sz="2000" dirty="0">
                <a:latin typeface="Arial Rounded MT Bold" panose="020F0704030504030204" pitchFamily="34" charset="77"/>
              </a:rPr>
              <a:t>Related to “VII. the Lover”…thinking about Black Boyhood and Manhood</a:t>
            </a:r>
          </a:p>
        </p:txBody>
      </p:sp>
      <p:pic>
        <p:nvPicPr>
          <p:cNvPr id="6" name="Picture 5" descr="A person standing next to a person lying on a bed&#10;&#10;Description automatically generated with low confidence">
            <a:extLst>
              <a:ext uri="{FF2B5EF4-FFF2-40B4-BE49-F238E27FC236}">
                <a16:creationId xmlns:a16="http://schemas.microsoft.com/office/drawing/2014/main" id="{1CCD0129-D6D9-1A44-834A-466D73B87E33}"/>
              </a:ext>
            </a:extLst>
          </p:cNvPr>
          <p:cNvPicPr>
            <a:picLocks noChangeAspect="1"/>
          </p:cNvPicPr>
          <p:nvPr/>
        </p:nvPicPr>
        <p:blipFill rotWithShape="1">
          <a:blip r:embed="rId2"/>
          <a:srcRect l="7470" r="16730" b="-2"/>
          <a:stretch/>
        </p:blipFill>
        <p:spPr>
          <a:xfrm>
            <a:off x="561667" y="2114102"/>
            <a:ext cx="4457701" cy="2925762"/>
          </a:xfrm>
          <a:prstGeom prst="rect">
            <a:avLst/>
          </a:prstGeom>
        </p:spPr>
      </p:pic>
      <p:sp>
        <p:nvSpPr>
          <p:cNvPr id="3" name="Content Placeholder 2">
            <a:extLst>
              <a:ext uri="{FF2B5EF4-FFF2-40B4-BE49-F238E27FC236}">
                <a16:creationId xmlns:a16="http://schemas.microsoft.com/office/drawing/2014/main" id="{5873C807-8FFC-844E-BA07-9F11E596F227}"/>
              </a:ext>
            </a:extLst>
          </p:cNvPr>
          <p:cNvSpPr>
            <a:spLocks noGrp="1"/>
          </p:cNvSpPr>
          <p:nvPr>
            <p:ph sz="half" idx="1"/>
          </p:nvPr>
        </p:nvSpPr>
        <p:spPr>
          <a:xfrm>
            <a:off x="5197961" y="564791"/>
            <a:ext cx="6815445" cy="5678849"/>
          </a:xfrm>
        </p:spPr>
        <p:txBody>
          <a:bodyPr vert="horz" lIns="0" tIns="0" rIns="0" bIns="0" rtlCol="0" anchor="t" anchorCtr="0">
            <a:noAutofit/>
          </a:bodyPr>
          <a:lstStyle/>
          <a:p>
            <a:pPr marL="0" marR="0" indent="0">
              <a:lnSpc>
                <a:spcPct val="100000"/>
              </a:lnSpc>
              <a:spcBef>
                <a:spcPts val="0"/>
              </a:spcBef>
              <a:spcAft>
                <a:spcPts val="0"/>
              </a:spcAft>
              <a:buNone/>
            </a:pPr>
            <a:r>
              <a:rPr lang="en-US" sz="2800" dirty="0">
                <a:effectLst/>
                <a:latin typeface="Times New Roman" panose="02020603050405020304" pitchFamily="18" charset="0"/>
                <a:cs typeface="Times New Roman" panose="02020603050405020304" pitchFamily="18" charset="0"/>
              </a:rPr>
              <a:t>“One day, when his father and his mistress both happened to call him at the same time, he hesitated between the two; being perplexed to know which had the strongest claim upon his obedience. He finally concluded to go to his mistress. When my father reproved him for it, he said, “You both called me, and I didn’t know which I ought to go to first.”</a:t>
            </a:r>
          </a:p>
          <a:p>
            <a:pPr marL="0" marR="0" indent="0">
              <a:lnSpc>
                <a:spcPct val="100000"/>
              </a:lnSpc>
              <a:spcBef>
                <a:spcPts val="0"/>
              </a:spcBef>
              <a:spcAft>
                <a:spcPts val="0"/>
              </a:spcAft>
              <a:buNone/>
            </a:pPr>
            <a:r>
              <a:rPr lang="en-US" sz="2800" dirty="0">
                <a:effectLst/>
                <a:latin typeface="Times New Roman" panose="02020603050405020304" pitchFamily="18" charset="0"/>
                <a:cs typeface="Times New Roman" panose="02020603050405020304" pitchFamily="18" charset="0"/>
              </a:rPr>
              <a:t>“You are </a:t>
            </a:r>
            <a:r>
              <a:rPr lang="en-US" sz="2800" i="1" dirty="0">
                <a:effectLst/>
                <a:latin typeface="Times New Roman" panose="02020603050405020304" pitchFamily="18" charset="0"/>
                <a:cs typeface="Times New Roman" panose="02020603050405020304" pitchFamily="18" charset="0"/>
              </a:rPr>
              <a:t>my</a:t>
            </a:r>
            <a:r>
              <a:rPr lang="en-US" sz="2800" dirty="0">
                <a:effectLst/>
                <a:latin typeface="Times New Roman" panose="02020603050405020304" pitchFamily="18" charset="0"/>
                <a:cs typeface="Times New Roman" panose="02020603050405020304" pitchFamily="18" charset="0"/>
              </a:rPr>
              <a:t> child,” replied our father, “and when I call you, you should come immediately, if you have to pass through fire and water.”</a:t>
            </a:r>
          </a:p>
          <a:p>
            <a:pPr marL="0" marR="0" indent="0">
              <a:lnSpc>
                <a:spcPct val="100000"/>
              </a:lnSpc>
              <a:spcBef>
                <a:spcPts val="0"/>
              </a:spcBef>
              <a:spcAft>
                <a:spcPts val="0"/>
              </a:spcAft>
              <a:buNone/>
            </a:pPr>
            <a:r>
              <a:rPr lang="en-US" sz="2800" dirty="0">
                <a:effectLst/>
                <a:latin typeface="Times New Roman" panose="02020603050405020304" pitchFamily="18" charset="0"/>
                <a:cs typeface="Times New Roman" panose="02020603050405020304" pitchFamily="18" charset="0"/>
              </a:rPr>
              <a:t>Poor Willie! He was now to learn his first lesson of obedience to a master. </a:t>
            </a:r>
            <a:r>
              <a:rPr lang="en-US" sz="2800" dirty="0">
                <a:latin typeface="Times New Roman" panose="02020603050405020304" pitchFamily="18" charset="0"/>
                <a:cs typeface="Times New Roman" panose="02020603050405020304" pitchFamily="18" charset="0"/>
              </a:rPr>
              <a:t>(“II. The New Master and Mistress,” Jacobs).</a:t>
            </a:r>
            <a:endParaRPr lang="en-US" sz="2800" dirty="0">
              <a:effectLst/>
              <a:latin typeface="Times New Roman" panose="02020603050405020304" pitchFamily="18" charset="0"/>
              <a:cs typeface="Times New Roman" panose="02020603050405020304" pitchFamily="18" charset="0"/>
            </a:endParaRPr>
          </a:p>
          <a:p>
            <a:pPr marL="0" indent="0">
              <a:lnSpc>
                <a:spcPct val="100000"/>
              </a:lnSpc>
              <a:buNone/>
            </a:pPr>
            <a:endParaRPr lang="en-US" sz="2800"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42C35C18-5CB3-A848-85B0-143D5E9FA989}"/>
              </a:ext>
            </a:extLst>
          </p:cNvPr>
          <p:cNvSpPr txBox="1"/>
          <p:nvPr/>
        </p:nvSpPr>
        <p:spPr>
          <a:xfrm>
            <a:off x="544000" y="5092880"/>
            <a:ext cx="4689987" cy="1200329"/>
          </a:xfrm>
          <a:prstGeom prst="rect">
            <a:avLst/>
          </a:prstGeom>
          <a:noFill/>
        </p:spPr>
        <p:txBody>
          <a:bodyPr wrap="square" rtlCol="0">
            <a:spAutoFit/>
          </a:bodyPr>
          <a:lstStyle/>
          <a:p>
            <a:r>
              <a:rPr lang="en-US" b="0" i="0" u="none" strike="noStrike" dirty="0">
                <a:effectLst/>
                <a:latin typeface="Times New Roman" panose="02020603050405020304" pitchFamily="18" charset="0"/>
                <a:cs typeface="Times New Roman" panose="02020603050405020304" pitchFamily="18" charset="0"/>
              </a:rPr>
              <a:t>Flavia interrogates her slave Malchus, from the book </a:t>
            </a:r>
            <a:r>
              <a:rPr lang="en-US" b="0" i="1" u="none" strike="noStrike" dirty="0">
                <a:effectLst/>
                <a:latin typeface="Times New Roman" panose="02020603050405020304" pitchFamily="18" charset="0"/>
                <a:cs typeface="Times New Roman" panose="02020603050405020304" pitchFamily="18" charset="0"/>
              </a:rPr>
              <a:t>The Young Carthaginian: A Story of the Times of Hannibal</a:t>
            </a:r>
            <a:r>
              <a:rPr lang="en-US" b="0" i="0" u="none" strike="noStrike" dirty="0">
                <a:effectLst/>
                <a:latin typeface="Times New Roman" panose="02020603050405020304" pitchFamily="18" charset="0"/>
                <a:cs typeface="Times New Roman" panose="02020603050405020304" pitchFamily="18" charset="0"/>
              </a:rPr>
              <a:t> by G. A. Henty, published in 1887.</a:t>
            </a:r>
            <a:r>
              <a:rPr lang="en-US" b="0" i="1" u="none" strike="noStrike" dirty="0">
                <a:effectLst/>
                <a:latin typeface="Times New Roman" panose="02020603050405020304" pitchFamily="18" charset="0"/>
                <a:cs typeface="Times New Roman" panose="02020603050405020304" pitchFamily="18" charset="0"/>
              </a:rPr>
              <a:t> </a:t>
            </a:r>
            <a:r>
              <a:rPr lang="en-US" b="0" i="0" u="none" strike="noStrike" dirty="0">
                <a:effectLst/>
                <a:latin typeface="Times New Roman" panose="02020603050405020304" pitchFamily="18" charset="0"/>
                <a:cs typeface="Times New Roman" panose="02020603050405020304" pitchFamily="18" charset="0"/>
              </a:rPr>
              <a:t>Illustrated by C. J. Staniland.</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7487971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DB66C9CD-6BF4-44CA-8078-0BB8190807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B924A23-8C9C-6547-88A0-6DA7425C15FC}"/>
              </a:ext>
            </a:extLst>
          </p:cNvPr>
          <p:cNvSpPr>
            <a:spLocks noGrp="1"/>
          </p:cNvSpPr>
          <p:nvPr>
            <p:ph type="title"/>
          </p:nvPr>
        </p:nvSpPr>
        <p:spPr>
          <a:xfrm>
            <a:off x="494981" y="489337"/>
            <a:ext cx="5601019" cy="1009486"/>
          </a:xfrm>
        </p:spPr>
        <p:txBody>
          <a:bodyPr vert="horz" lIns="0" tIns="0" rIns="0" bIns="0" rtlCol="0" anchor="b" anchorCtr="0">
            <a:normAutofit fontScale="90000"/>
          </a:bodyPr>
          <a:lstStyle/>
          <a:p>
            <a:pPr>
              <a:lnSpc>
                <a:spcPct val="90000"/>
              </a:lnSpc>
            </a:pPr>
            <a:r>
              <a:rPr lang="en-US" sz="2200" dirty="0">
                <a:latin typeface="Arial Rounded MT Bold" panose="020F0704030504030204" pitchFamily="34" charset="77"/>
              </a:rPr>
              <a:t>Related to the Lover…thinking about Black Boyhood and Manhood</a:t>
            </a:r>
          </a:p>
        </p:txBody>
      </p:sp>
      <p:cxnSp>
        <p:nvCxnSpPr>
          <p:cNvPr id="13" name="Straight Connector 12">
            <a:extLst>
              <a:ext uri="{FF2B5EF4-FFF2-40B4-BE49-F238E27FC236}">
                <a16:creationId xmlns:a16="http://schemas.microsoft.com/office/drawing/2014/main" id="{77C6DF49-CBE3-4038-AC78-35DE4FD7CE8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70000" y="2310207"/>
            <a:ext cx="540000" cy="0"/>
          </a:xfrm>
          <a:prstGeom prst="line">
            <a:avLst/>
          </a:prstGeom>
          <a:ln w="1016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5873C807-8FFC-844E-BA07-9F11E596F227}"/>
              </a:ext>
            </a:extLst>
          </p:cNvPr>
          <p:cNvSpPr>
            <a:spLocks noGrp="1"/>
          </p:cNvSpPr>
          <p:nvPr>
            <p:ph sz="half" idx="1"/>
          </p:nvPr>
        </p:nvSpPr>
        <p:spPr>
          <a:xfrm>
            <a:off x="465688" y="1696925"/>
            <a:ext cx="7395202" cy="3367401"/>
          </a:xfrm>
        </p:spPr>
        <p:txBody>
          <a:bodyPr vert="horz" lIns="0" tIns="0" rIns="0" bIns="0" rtlCol="0" anchor="t" anchorCtr="0">
            <a:noAutofit/>
          </a:bodyPr>
          <a:lstStyle/>
          <a:p>
            <a:pPr marL="0" indent="0">
              <a:lnSpc>
                <a:spcPct val="100000"/>
              </a:lnSpc>
              <a:buNone/>
            </a:pPr>
            <a:r>
              <a:rPr lang="en-US" sz="2800" b="0" i="0" u="none" strike="noStrike" dirty="0">
                <a:effectLst/>
                <a:latin typeface="Times New Roman" panose="02020603050405020304" pitchFamily="18" charset="0"/>
                <a:cs typeface="Times New Roman" panose="02020603050405020304" pitchFamily="18" charset="0"/>
              </a:rPr>
              <a:t>“It appeared that Benjamin’s master had sent for him, and he did not immediately obey the summons. When he did, his master was angry, and began to whip him. He resisted. Master and slave fought, and finally the master was thrown. Benjamin had cause to tremble; for he had thrown to the ground his master—one of the richest men in town. I anxiously awaited the result (“IV. The Slave Who Dared to Feel Like Man,” Jacobs).</a:t>
            </a:r>
            <a:endParaRPr lang="en-US" sz="2800" dirty="0">
              <a:latin typeface="Times New Roman" panose="02020603050405020304" pitchFamily="18" charset="0"/>
              <a:cs typeface="Times New Roman" panose="02020603050405020304" pitchFamily="18" charset="0"/>
            </a:endParaRPr>
          </a:p>
        </p:txBody>
      </p:sp>
      <p:pic>
        <p:nvPicPr>
          <p:cNvPr id="6" name="Picture 5" descr="A picture containing sketch, drawing, person, clothing&#10;&#10;Description automatically generated">
            <a:extLst>
              <a:ext uri="{FF2B5EF4-FFF2-40B4-BE49-F238E27FC236}">
                <a16:creationId xmlns:a16="http://schemas.microsoft.com/office/drawing/2014/main" id="{52FECE25-CD81-264A-A025-A4086D8CAF6D}"/>
              </a:ext>
            </a:extLst>
          </p:cNvPr>
          <p:cNvPicPr>
            <a:picLocks noChangeAspect="1"/>
          </p:cNvPicPr>
          <p:nvPr/>
        </p:nvPicPr>
        <p:blipFill rotWithShape="1">
          <a:blip r:embed="rId2"/>
          <a:srcRect l="18444" r="19868"/>
          <a:stretch/>
        </p:blipFill>
        <p:spPr>
          <a:xfrm>
            <a:off x="8321011" y="10"/>
            <a:ext cx="3870989" cy="6857990"/>
          </a:xfrm>
          <a:prstGeom prst="rect">
            <a:avLst/>
          </a:prstGeom>
        </p:spPr>
      </p:pic>
      <p:sp>
        <p:nvSpPr>
          <p:cNvPr id="10" name="TextBox 9">
            <a:extLst>
              <a:ext uri="{FF2B5EF4-FFF2-40B4-BE49-F238E27FC236}">
                <a16:creationId xmlns:a16="http://schemas.microsoft.com/office/drawing/2014/main" id="{CF29255D-5018-924E-A497-36A92EE12BF8}"/>
              </a:ext>
            </a:extLst>
          </p:cNvPr>
          <p:cNvSpPr txBox="1"/>
          <p:nvPr/>
        </p:nvSpPr>
        <p:spPr>
          <a:xfrm>
            <a:off x="2286000" y="5953164"/>
            <a:ext cx="6035011" cy="830997"/>
          </a:xfrm>
          <a:prstGeom prst="rect">
            <a:avLst/>
          </a:prstGeom>
          <a:noFill/>
        </p:spPr>
        <p:txBody>
          <a:bodyPr wrap="square" rtlCol="0">
            <a:spAutoFit/>
          </a:bodyPr>
          <a:lstStyle/>
          <a:p>
            <a:r>
              <a:rPr lang="en-US" sz="1600" b="0" i="0" u="none" strike="noStrike" dirty="0">
                <a:effectLst/>
                <a:latin typeface="Times New Roman" panose="02020603050405020304" pitchFamily="18" charset="0"/>
                <a:cs typeface="Times New Roman" panose="02020603050405020304" pitchFamily="18" charset="0"/>
              </a:rPr>
              <a:t>An illustration of a man with a whip standing next to an African </a:t>
            </a:r>
            <a:r>
              <a:rPr lang="en-US" sz="1600" dirty="0">
                <a:latin typeface="Times New Roman" panose="02020603050405020304" pitchFamily="18" charset="0"/>
                <a:cs typeface="Times New Roman" panose="02020603050405020304" pitchFamily="18" charset="0"/>
              </a:rPr>
              <a:t>A</a:t>
            </a:r>
            <a:r>
              <a:rPr lang="en-US" sz="1600" b="0" i="0" u="none" strike="noStrike" dirty="0">
                <a:effectLst/>
                <a:latin typeface="Times New Roman" panose="02020603050405020304" pitchFamily="18" charset="0"/>
                <a:cs typeface="Times New Roman" panose="02020603050405020304" pitchFamily="18" charset="0"/>
              </a:rPr>
              <a:t>merican slave from the novel 'Uncle Tom's Cabin,' by American novelist Harriet Beecher Stowe, 1852 .Kean Collection / Getty Images</a:t>
            </a:r>
            <a:endParaRPr lang="en-US"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4107528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521D71-E9C6-4241-9E79-65AC4A560606}"/>
              </a:ext>
            </a:extLst>
          </p:cNvPr>
          <p:cNvSpPr>
            <a:spLocks noGrp="1"/>
          </p:cNvSpPr>
          <p:nvPr>
            <p:ph type="title"/>
          </p:nvPr>
        </p:nvSpPr>
        <p:spPr>
          <a:xfrm>
            <a:off x="1082675" y="705772"/>
            <a:ext cx="10026650" cy="655637"/>
          </a:xfrm>
        </p:spPr>
        <p:txBody>
          <a:bodyPr>
            <a:normAutofit/>
          </a:bodyPr>
          <a:lstStyle/>
          <a:p>
            <a:r>
              <a:rPr lang="en-US" dirty="0">
                <a:latin typeface="Arial Rounded MT Bold" panose="020F0704030504030204" pitchFamily="34" charset="77"/>
              </a:rPr>
              <a:t>What does “Akin to Freedom” Mean?</a:t>
            </a:r>
          </a:p>
        </p:txBody>
      </p:sp>
      <p:sp>
        <p:nvSpPr>
          <p:cNvPr id="3" name="Content Placeholder 2">
            <a:extLst>
              <a:ext uri="{FF2B5EF4-FFF2-40B4-BE49-F238E27FC236}">
                <a16:creationId xmlns:a16="http://schemas.microsoft.com/office/drawing/2014/main" id="{A2711C05-6373-1543-B0D7-13B02258EFC7}"/>
              </a:ext>
            </a:extLst>
          </p:cNvPr>
          <p:cNvSpPr>
            <a:spLocks noGrp="1"/>
          </p:cNvSpPr>
          <p:nvPr>
            <p:ph idx="1"/>
          </p:nvPr>
        </p:nvSpPr>
        <p:spPr>
          <a:xfrm>
            <a:off x="3878824" y="1588421"/>
            <a:ext cx="7403689" cy="3978275"/>
          </a:xfrm>
        </p:spPr>
        <p:txBody>
          <a:bodyPr>
            <a:noAutofit/>
          </a:bodyPr>
          <a:lstStyle/>
          <a:p>
            <a:pPr marL="0" indent="0">
              <a:lnSpc>
                <a:spcPct val="100000"/>
              </a:lnSpc>
              <a:buNone/>
            </a:pPr>
            <a:r>
              <a:rPr lang="en-US" sz="2800" b="0" i="0" u="none" strike="noStrike" dirty="0">
                <a:solidFill>
                  <a:schemeClr val="tx1"/>
                </a:solidFill>
                <a:effectLst/>
                <a:latin typeface="Times New Roman" panose="02020603050405020304" pitchFamily="18" charset="0"/>
                <a:cs typeface="Times New Roman" panose="02020603050405020304" pitchFamily="18" charset="0"/>
              </a:rPr>
              <a:t>“So much attention from a superior person was, of course, flattering; for human nature is the same in all. I also felt grateful for his sympathy, and encouraged by his kind words. It seemed to me a great thing to have such a friend. By degrees, a more tender feeling crept into my heart. He was an educated and eloquent gentleman; too eloquent, alas, for the poor slave girl who trusted in him. Of course I saw whither all this was tending. “</a:t>
            </a:r>
            <a:r>
              <a:rPr lang="en-US" sz="2800" dirty="0">
                <a:solidFill>
                  <a:schemeClr val="tx1"/>
                </a:solidFill>
                <a:latin typeface="Times New Roman" panose="02020603050405020304" pitchFamily="18" charset="0"/>
                <a:cs typeface="Times New Roman" panose="02020603050405020304" pitchFamily="18" charset="0"/>
              </a:rPr>
              <a:t>X. A Perilous Passage in a slave girl’s life”, Jacobs)”</a:t>
            </a:r>
          </a:p>
        </p:txBody>
      </p:sp>
      <p:pic>
        <p:nvPicPr>
          <p:cNvPr id="5" name="Picture 4" descr="A person and person posing for a picture&#10;&#10;Description automatically generated with medium confidence">
            <a:extLst>
              <a:ext uri="{FF2B5EF4-FFF2-40B4-BE49-F238E27FC236}">
                <a16:creationId xmlns:a16="http://schemas.microsoft.com/office/drawing/2014/main" id="{1137CF1A-79B9-0E4A-89D5-000B5521A7AD}"/>
              </a:ext>
            </a:extLst>
          </p:cNvPr>
          <p:cNvPicPr>
            <a:picLocks noChangeAspect="1"/>
          </p:cNvPicPr>
          <p:nvPr/>
        </p:nvPicPr>
        <p:blipFill>
          <a:blip r:embed="rId2"/>
          <a:stretch>
            <a:fillRect/>
          </a:stretch>
        </p:blipFill>
        <p:spPr>
          <a:xfrm>
            <a:off x="723899" y="1361409"/>
            <a:ext cx="2514600" cy="4432300"/>
          </a:xfrm>
          <a:prstGeom prst="rect">
            <a:avLst/>
          </a:prstGeom>
        </p:spPr>
      </p:pic>
      <p:sp>
        <p:nvSpPr>
          <p:cNvPr id="6" name="TextBox 5">
            <a:extLst>
              <a:ext uri="{FF2B5EF4-FFF2-40B4-BE49-F238E27FC236}">
                <a16:creationId xmlns:a16="http://schemas.microsoft.com/office/drawing/2014/main" id="{0E6ACED0-8BD7-E548-8E92-7CDCCA5A84A6}"/>
              </a:ext>
            </a:extLst>
          </p:cNvPr>
          <p:cNvSpPr txBox="1"/>
          <p:nvPr/>
        </p:nvSpPr>
        <p:spPr>
          <a:xfrm>
            <a:off x="573342" y="5934670"/>
            <a:ext cx="2815713" cy="923330"/>
          </a:xfrm>
          <a:prstGeom prst="rect">
            <a:avLst/>
          </a:prstGeom>
          <a:noFill/>
        </p:spPr>
        <p:txBody>
          <a:bodyPr wrap="square" rtlCol="0">
            <a:spAutoFit/>
          </a:bodyPr>
          <a:lstStyle/>
          <a:p>
            <a:r>
              <a:rPr lang="en-US" dirty="0"/>
              <a:t>Image from </a:t>
            </a:r>
            <a:r>
              <a:rPr lang="en-US" i="1" dirty="0"/>
              <a:t>Queen</a:t>
            </a:r>
            <a:r>
              <a:rPr lang="en-US" dirty="0"/>
              <a:t>, 1993 mini Series based on book by Alex Haley</a:t>
            </a:r>
          </a:p>
        </p:txBody>
      </p:sp>
    </p:spTree>
    <p:extLst>
      <p:ext uri="{BB962C8B-B14F-4D97-AF65-F5344CB8AC3E}">
        <p14:creationId xmlns:p14="http://schemas.microsoft.com/office/powerpoint/2010/main" val="33447552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4" name="Rectangle 9">
            <a:extLst>
              <a:ext uri="{FF2B5EF4-FFF2-40B4-BE49-F238E27FC236}">
                <a16:creationId xmlns:a16="http://schemas.microsoft.com/office/drawing/2014/main" id="{DB66C9CD-6BF4-44CA-8078-0BB8190807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B80D23D-58EB-F842-BC12-3A06C1ACBE6D}"/>
              </a:ext>
            </a:extLst>
          </p:cNvPr>
          <p:cNvSpPr>
            <a:spLocks noGrp="1"/>
          </p:cNvSpPr>
          <p:nvPr>
            <p:ph type="title"/>
          </p:nvPr>
        </p:nvSpPr>
        <p:spPr>
          <a:xfrm>
            <a:off x="1014037" y="203496"/>
            <a:ext cx="6120000" cy="1107457"/>
          </a:xfrm>
        </p:spPr>
        <p:txBody>
          <a:bodyPr anchor="b">
            <a:normAutofit/>
          </a:bodyPr>
          <a:lstStyle/>
          <a:p>
            <a:pPr algn="ctr"/>
            <a:r>
              <a:rPr lang="en-US" dirty="0"/>
              <a:t>Some Context on Slavery </a:t>
            </a:r>
          </a:p>
        </p:txBody>
      </p:sp>
      <p:cxnSp>
        <p:nvCxnSpPr>
          <p:cNvPr id="15" name="Straight Connector 11">
            <a:extLst>
              <a:ext uri="{FF2B5EF4-FFF2-40B4-BE49-F238E27FC236}">
                <a16:creationId xmlns:a16="http://schemas.microsoft.com/office/drawing/2014/main" id="{77C6DF49-CBE3-4038-AC78-35DE4FD7CE8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70000" y="2310207"/>
            <a:ext cx="54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005D6A71-B16F-B440-A3CD-19B93CE23C28}"/>
              </a:ext>
            </a:extLst>
          </p:cNvPr>
          <p:cNvSpPr>
            <a:spLocks noGrp="1"/>
          </p:cNvSpPr>
          <p:nvPr>
            <p:ph idx="1"/>
          </p:nvPr>
        </p:nvSpPr>
        <p:spPr>
          <a:xfrm>
            <a:off x="282375" y="1310927"/>
            <a:ext cx="7715249" cy="4104879"/>
          </a:xfrm>
        </p:spPr>
        <p:txBody>
          <a:bodyPr>
            <a:noAutofit/>
          </a:bodyPr>
          <a:lstStyle/>
          <a:p>
            <a:pPr>
              <a:lnSpc>
                <a:spcPct val="115000"/>
              </a:lnSpc>
            </a:pPr>
            <a:r>
              <a:rPr lang="en-US" sz="2400" b="1" dirty="0"/>
              <a:t>Began in </a:t>
            </a:r>
            <a:r>
              <a:rPr lang="en-US" sz="2400" b="1" dirty="0">
                <a:latin typeface="Arial Rounded MT Bold" panose="020F0704030504030204" pitchFamily="34" charset="77"/>
              </a:rPr>
              <a:t>1619 when 20 African slaves </a:t>
            </a:r>
            <a:r>
              <a:rPr lang="en-US" sz="2400" b="1" dirty="0"/>
              <a:t>brought to a Virginia colony in Jamestown.</a:t>
            </a:r>
          </a:p>
          <a:p>
            <a:pPr>
              <a:lnSpc>
                <a:spcPct val="115000"/>
              </a:lnSpc>
            </a:pPr>
            <a:r>
              <a:rPr lang="en-US" sz="2400" b="1" dirty="0"/>
              <a:t>In the 17</a:t>
            </a:r>
            <a:r>
              <a:rPr lang="en-US" sz="2400" b="1" baseline="30000" dirty="0"/>
              <a:t>th</a:t>
            </a:r>
            <a:r>
              <a:rPr lang="en-US" sz="2400" b="1" dirty="0"/>
              <a:t> century and 18</a:t>
            </a:r>
            <a:r>
              <a:rPr lang="en-US" sz="2400" b="1" baseline="30000" dirty="0"/>
              <a:t>th</a:t>
            </a:r>
            <a:r>
              <a:rPr lang="en-US" sz="2400" b="1" dirty="0"/>
              <a:t> century more slaves were brought from Africa to the United states in to work to produce agricultural crops like, rice, sugar, tobacco, and cotton. </a:t>
            </a:r>
            <a:r>
              <a:rPr lang="en-US" sz="2400" dirty="0">
                <a:latin typeface="Arial Rounded MT Bold" panose="020F0704030504030204" pitchFamily="34" charset="77"/>
              </a:rPr>
              <a:t>The journey those Africans took  from African to the Americans and Caribbean took is called Middle Passage. </a:t>
            </a:r>
          </a:p>
          <a:p>
            <a:pPr>
              <a:lnSpc>
                <a:spcPct val="115000"/>
              </a:lnSpc>
            </a:pPr>
            <a:r>
              <a:rPr lang="en-US" sz="2400" b="1" dirty="0"/>
              <a:t>The Trans Atlantic slave trade ended in 1801. Internal slave trade continued in the U.S. </a:t>
            </a:r>
            <a:r>
              <a:rPr lang="en-US" sz="2400" b="1" dirty="0">
                <a:latin typeface="Arial Rounded MT Bold" panose="020F0704030504030204" pitchFamily="34" charset="77"/>
              </a:rPr>
              <a:t>What does that mean in terms of the population of slaves in America?</a:t>
            </a:r>
          </a:p>
        </p:txBody>
      </p:sp>
      <p:pic>
        <p:nvPicPr>
          <p:cNvPr id="4" name="Picture 3">
            <a:extLst>
              <a:ext uri="{FF2B5EF4-FFF2-40B4-BE49-F238E27FC236}">
                <a16:creationId xmlns:a16="http://schemas.microsoft.com/office/drawing/2014/main" id="{B5A23EC7-6577-1E4F-A549-132B3C4EF91B}"/>
              </a:ext>
            </a:extLst>
          </p:cNvPr>
          <p:cNvPicPr>
            <a:picLocks noChangeAspect="1"/>
          </p:cNvPicPr>
          <p:nvPr/>
        </p:nvPicPr>
        <p:blipFill rotWithShape="1">
          <a:blip r:embed="rId2"/>
          <a:srcRect l="7067" r="13951" b="1"/>
          <a:stretch/>
        </p:blipFill>
        <p:spPr>
          <a:xfrm>
            <a:off x="8329200" y="10"/>
            <a:ext cx="3862800" cy="3430790"/>
          </a:xfrm>
          <a:prstGeom prst="rect">
            <a:avLst/>
          </a:prstGeom>
        </p:spPr>
      </p:pic>
      <p:pic>
        <p:nvPicPr>
          <p:cNvPr id="5" name="Picture 4">
            <a:extLst>
              <a:ext uri="{FF2B5EF4-FFF2-40B4-BE49-F238E27FC236}">
                <a16:creationId xmlns:a16="http://schemas.microsoft.com/office/drawing/2014/main" id="{E05551C2-A17D-7F4A-A2B5-7F7D7F2439E6}"/>
              </a:ext>
            </a:extLst>
          </p:cNvPr>
          <p:cNvPicPr>
            <a:picLocks noChangeAspect="1"/>
          </p:cNvPicPr>
          <p:nvPr/>
        </p:nvPicPr>
        <p:blipFill rotWithShape="1">
          <a:blip r:embed="rId3"/>
          <a:srcRect l="18969" r="10462" b="-1"/>
          <a:stretch/>
        </p:blipFill>
        <p:spPr>
          <a:xfrm>
            <a:off x="8329200" y="3427200"/>
            <a:ext cx="3862800" cy="3430800"/>
          </a:xfrm>
          <a:prstGeom prst="rect">
            <a:avLst/>
          </a:prstGeom>
        </p:spPr>
      </p:pic>
    </p:spTree>
    <p:extLst>
      <p:ext uri="{BB962C8B-B14F-4D97-AF65-F5344CB8AC3E}">
        <p14:creationId xmlns:p14="http://schemas.microsoft.com/office/powerpoint/2010/main" val="117610225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D678E54-B358-7E49-B9E3-4C86B7A760F0}"/>
              </a:ext>
            </a:extLst>
          </p:cNvPr>
          <p:cNvSpPr>
            <a:spLocks noGrp="1"/>
          </p:cNvSpPr>
          <p:nvPr>
            <p:ph idx="1"/>
          </p:nvPr>
        </p:nvSpPr>
        <p:spPr>
          <a:xfrm>
            <a:off x="974776" y="1244905"/>
            <a:ext cx="10514217" cy="3978275"/>
          </a:xfrm>
        </p:spPr>
        <p:txBody>
          <a:bodyPr>
            <a:noAutofit/>
          </a:bodyPr>
          <a:lstStyle/>
          <a:p>
            <a:pPr marL="0" indent="0">
              <a:lnSpc>
                <a:spcPct val="100000"/>
              </a:lnSpc>
              <a:buNone/>
            </a:pPr>
            <a:r>
              <a:rPr lang="en-US" sz="2800" b="0" i="0" u="none" strike="noStrike" dirty="0">
                <a:solidFill>
                  <a:schemeClr val="tx1"/>
                </a:solidFill>
                <a:effectLst/>
                <a:latin typeface="Times New Roman" panose="02020603050405020304" pitchFamily="18" charset="0"/>
                <a:cs typeface="Times New Roman" panose="02020603050405020304" pitchFamily="18" charset="0"/>
              </a:rPr>
              <a:t>“I knew the impassable gulf between us; but to be an object of interest to a man who is not married, and who is not her master, is agreeable to the pride and feelings of a slave, if her miserable situation has left her any pride or sentiment. It seems less degrading to give one’s self, than to submit to compulsion. </a:t>
            </a:r>
            <a:r>
              <a:rPr lang="en-US" sz="2800" b="1" i="0" u="none" strike="noStrike" dirty="0">
                <a:solidFill>
                  <a:schemeClr val="tx1"/>
                </a:solidFill>
                <a:effectLst/>
                <a:latin typeface="Times New Roman" panose="02020603050405020304" pitchFamily="18" charset="0"/>
                <a:cs typeface="Times New Roman" panose="02020603050405020304" pitchFamily="18" charset="0"/>
              </a:rPr>
              <a:t>There is something akin to freedom in having a lover who has no control over you, except that which he gains by kindness and attachment</a:t>
            </a:r>
            <a:r>
              <a:rPr lang="en-US" sz="2800" b="0" i="0" u="none" strike="noStrike" dirty="0">
                <a:solidFill>
                  <a:schemeClr val="tx1"/>
                </a:solidFill>
                <a:effectLst/>
                <a:latin typeface="Times New Roman" panose="02020603050405020304" pitchFamily="18" charset="0"/>
                <a:cs typeface="Times New Roman" panose="02020603050405020304" pitchFamily="18" charset="0"/>
              </a:rPr>
              <a:t>. A master may treat you as rudely as he pleases, and you dare not speak; moreover, the wrong does not seem so great with an unmarried man, as with one who has a wife to be made unhappy. There may be sophistry in all this; but the condition of a slave confuses all principles of morality, and, in fact, renders the practice of them impossible (“X. A Perilous Passage,” Jacobs)</a:t>
            </a:r>
            <a:endParaRPr lang="en-US" sz="2800" dirty="0">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C6B3820F-5FE1-0B49-BCD8-8F12B174580E}"/>
              </a:ext>
            </a:extLst>
          </p:cNvPr>
          <p:cNvSpPr txBox="1"/>
          <p:nvPr/>
        </p:nvSpPr>
        <p:spPr>
          <a:xfrm>
            <a:off x="591319" y="309716"/>
            <a:ext cx="9658810" cy="523220"/>
          </a:xfrm>
          <a:prstGeom prst="rect">
            <a:avLst/>
          </a:prstGeom>
          <a:noFill/>
        </p:spPr>
        <p:txBody>
          <a:bodyPr wrap="square" rtlCol="0">
            <a:spAutoFit/>
          </a:bodyPr>
          <a:lstStyle/>
          <a:p>
            <a:r>
              <a:rPr lang="en-US" sz="2800" dirty="0">
                <a:latin typeface="Arial Rounded MT Bold" panose="020F0704030504030204" pitchFamily="34" charset="77"/>
              </a:rPr>
              <a:t>What does “Akin to Freedom” Mean?</a:t>
            </a:r>
          </a:p>
        </p:txBody>
      </p:sp>
    </p:spTree>
    <p:extLst>
      <p:ext uri="{BB962C8B-B14F-4D97-AF65-F5344CB8AC3E}">
        <p14:creationId xmlns:p14="http://schemas.microsoft.com/office/powerpoint/2010/main" val="261882052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56BB0A-B2D9-2840-B325-99E212C8C547}"/>
              </a:ext>
            </a:extLst>
          </p:cNvPr>
          <p:cNvSpPr>
            <a:spLocks noGrp="1"/>
          </p:cNvSpPr>
          <p:nvPr>
            <p:ph type="title"/>
          </p:nvPr>
        </p:nvSpPr>
        <p:spPr>
          <a:xfrm>
            <a:off x="560439" y="761206"/>
            <a:ext cx="10026650" cy="655637"/>
          </a:xfrm>
        </p:spPr>
        <p:txBody>
          <a:bodyPr/>
          <a:lstStyle/>
          <a:p>
            <a:r>
              <a:rPr lang="en-US" dirty="0">
                <a:latin typeface="Arial Rounded MT Bold" panose="020F0704030504030204" pitchFamily="34" charset="77"/>
              </a:rPr>
              <a:t>“XXI. Loophole of Retreat”</a:t>
            </a:r>
          </a:p>
        </p:txBody>
      </p:sp>
      <p:sp>
        <p:nvSpPr>
          <p:cNvPr id="3" name="Content Placeholder 2">
            <a:extLst>
              <a:ext uri="{FF2B5EF4-FFF2-40B4-BE49-F238E27FC236}">
                <a16:creationId xmlns:a16="http://schemas.microsoft.com/office/drawing/2014/main" id="{3831FA77-6C82-CD40-B999-B1BC6649201B}"/>
              </a:ext>
            </a:extLst>
          </p:cNvPr>
          <p:cNvSpPr>
            <a:spLocks noGrp="1"/>
          </p:cNvSpPr>
          <p:nvPr>
            <p:ph idx="1"/>
          </p:nvPr>
        </p:nvSpPr>
        <p:spPr>
          <a:xfrm>
            <a:off x="560439" y="1416843"/>
            <a:ext cx="7742903" cy="3978275"/>
          </a:xfrm>
        </p:spPr>
        <p:txBody>
          <a:bodyPr>
            <a:noAutofit/>
          </a:bodyPr>
          <a:lstStyle/>
          <a:p>
            <a:pPr marL="457200" indent="-457200">
              <a:lnSpc>
                <a:spcPct val="100000"/>
              </a:lnSpc>
              <a:buAutoNum type="arabicPeriod"/>
            </a:pPr>
            <a:r>
              <a:rPr lang="en-US" sz="2800" dirty="0">
                <a:solidFill>
                  <a:schemeClr val="tx1"/>
                </a:solidFill>
                <a:latin typeface="Times New Roman" panose="02020603050405020304" pitchFamily="18" charset="0"/>
                <a:cs typeface="Times New Roman" panose="02020603050405020304" pitchFamily="18" charset="0"/>
              </a:rPr>
              <a:t>What is the impact or effect Jacob’s description of the garret (attic)? Why does she so detail oriented?</a:t>
            </a:r>
          </a:p>
          <a:p>
            <a:pPr marL="457200" indent="-457200">
              <a:lnSpc>
                <a:spcPct val="100000"/>
              </a:lnSpc>
              <a:buAutoNum type="arabicPeriod"/>
            </a:pPr>
            <a:r>
              <a:rPr lang="en-US" sz="2800" b="0" i="0" u="none" strike="noStrike" dirty="0">
                <a:solidFill>
                  <a:schemeClr val="tx1"/>
                </a:solidFill>
                <a:effectLst/>
                <a:latin typeface="Times New Roman" panose="02020603050405020304" pitchFamily="18" charset="0"/>
                <a:cs typeface="Times New Roman" panose="02020603050405020304" pitchFamily="18" charset="0"/>
              </a:rPr>
              <a:t>Irony involves contradiction of our perceived reality. To put it another way: irony is a contrast between “what seems to be” and “what is.” Irony occurs when a moment of </a:t>
            </a:r>
            <a:r>
              <a:rPr lang="en-US" sz="2800" b="0" i="0" u="none" strike="noStrike" dirty="0">
                <a:solidFill>
                  <a:schemeClr val="tx1"/>
                </a:solidFill>
                <a:effectLst/>
                <a:latin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dialogue</a:t>
            </a:r>
            <a:r>
              <a:rPr lang="en-US" sz="2800" b="0" i="0" u="none" strike="noStrike" dirty="0">
                <a:solidFill>
                  <a:schemeClr val="tx1"/>
                </a:solidFill>
                <a:effectLst/>
                <a:latin typeface="Times New Roman" panose="02020603050405020304" pitchFamily="18" charset="0"/>
                <a:cs typeface="Times New Roman" panose="02020603050405020304" pitchFamily="18" charset="0"/>
              </a:rPr>
              <a:t> or </a:t>
            </a:r>
            <a:r>
              <a:rPr lang="en-US" sz="2800" b="0" i="0" u="none" strike="noStrike" dirty="0">
                <a:solidFill>
                  <a:schemeClr val="tx1"/>
                </a:solidFill>
                <a:effectLst/>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plot</a:t>
            </a:r>
            <a:r>
              <a:rPr lang="en-US" sz="2800" b="0" i="0" u="none" strike="noStrike" dirty="0">
                <a:solidFill>
                  <a:schemeClr val="tx1"/>
                </a:solidFill>
                <a:effectLst/>
                <a:latin typeface="Times New Roman" panose="02020603050405020304" pitchFamily="18" charset="0"/>
                <a:cs typeface="Times New Roman" panose="02020603050405020304" pitchFamily="18" charset="0"/>
              </a:rPr>
              <a:t> contradicts what the audience expects from a character or story. In other words, irony in literature happens when the opposite of what you’d expect actually occur. </a:t>
            </a:r>
            <a:r>
              <a:rPr lang="en-US" sz="2800" b="1" i="0" u="none" strike="noStrike" dirty="0">
                <a:solidFill>
                  <a:schemeClr val="tx1"/>
                </a:solidFill>
                <a:effectLst/>
                <a:latin typeface="Times New Roman" panose="02020603050405020304" pitchFamily="18" charset="0"/>
                <a:cs typeface="Times New Roman" panose="02020603050405020304" pitchFamily="18" charset="0"/>
              </a:rPr>
              <a:t>What are the ironies in this chapter?</a:t>
            </a:r>
            <a:endParaRPr lang="en-US" sz="2800" b="1" dirty="0">
              <a:solidFill>
                <a:schemeClr val="tx1"/>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0522DBA4-D97C-AF4A-9324-C783984E5849}"/>
              </a:ext>
            </a:extLst>
          </p:cNvPr>
          <p:cNvSpPr txBox="1"/>
          <p:nvPr/>
        </p:nvSpPr>
        <p:spPr>
          <a:xfrm>
            <a:off x="884903" y="6253316"/>
            <a:ext cx="4571999" cy="369332"/>
          </a:xfrm>
          <a:prstGeom prst="rect">
            <a:avLst/>
          </a:prstGeom>
          <a:noFill/>
        </p:spPr>
        <p:txBody>
          <a:bodyPr wrap="square" rtlCol="0">
            <a:spAutoFit/>
          </a:bodyPr>
          <a:lstStyle/>
          <a:p>
            <a:r>
              <a:rPr lang="en-US" dirty="0">
                <a:hlinkClick r:id="rId4"/>
              </a:rPr>
              <a:t>https://writers.com/irony-definition</a:t>
            </a:r>
            <a:r>
              <a:rPr lang="en-US" dirty="0"/>
              <a:t> </a:t>
            </a:r>
          </a:p>
        </p:txBody>
      </p:sp>
    </p:spTree>
    <p:extLst>
      <p:ext uri="{BB962C8B-B14F-4D97-AF65-F5344CB8AC3E}">
        <p14:creationId xmlns:p14="http://schemas.microsoft.com/office/powerpoint/2010/main" val="39492804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1AEB7F98-32EC-40D3-89EE-C843302316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B554D07-1FFD-FE49-A6C6-4BDB3AE3EB38}"/>
              </a:ext>
            </a:extLst>
          </p:cNvPr>
          <p:cNvSpPr>
            <a:spLocks noGrp="1"/>
          </p:cNvSpPr>
          <p:nvPr>
            <p:ph type="title"/>
          </p:nvPr>
        </p:nvSpPr>
        <p:spPr>
          <a:xfrm>
            <a:off x="465532" y="539394"/>
            <a:ext cx="3997325" cy="1596459"/>
          </a:xfrm>
        </p:spPr>
        <p:txBody>
          <a:bodyPr anchor="b">
            <a:normAutofit/>
          </a:bodyPr>
          <a:lstStyle/>
          <a:p>
            <a:pPr algn="ctr">
              <a:lnSpc>
                <a:spcPct val="90000"/>
              </a:lnSpc>
            </a:pPr>
            <a:r>
              <a:rPr lang="en-US" sz="2400" dirty="0"/>
              <a:t>As the United states Expanded so Did slavery and opposition</a:t>
            </a:r>
          </a:p>
        </p:txBody>
      </p:sp>
      <p:cxnSp>
        <p:nvCxnSpPr>
          <p:cNvPr id="19" name="Straight Connector 18">
            <a:extLst>
              <a:ext uri="{FF2B5EF4-FFF2-40B4-BE49-F238E27FC236}">
                <a16:creationId xmlns:a16="http://schemas.microsoft.com/office/drawing/2014/main" id="{77C6DF49-CBE3-4038-AC78-35DE4FD7CE8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13469" y="2310207"/>
            <a:ext cx="540000" cy="0"/>
          </a:xfrm>
          <a:prstGeom prst="line">
            <a:avLst/>
          </a:prstGeom>
          <a:ln w="1016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FB790330-8C31-7049-A0DD-D7424E14E1F6}"/>
              </a:ext>
            </a:extLst>
          </p:cNvPr>
          <p:cNvSpPr>
            <a:spLocks noGrp="1"/>
          </p:cNvSpPr>
          <p:nvPr>
            <p:ph idx="1"/>
          </p:nvPr>
        </p:nvSpPr>
        <p:spPr>
          <a:xfrm>
            <a:off x="540988" y="2759076"/>
            <a:ext cx="3884962" cy="3009899"/>
          </a:xfrm>
        </p:spPr>
        <p:txBody>
          <a:bodyPr>
            <a:normAutofit/>
          </a:bodyPr>
          <a:lstStyle/>
          <a:p>
            <a:r>
              <a:rPr lang="en-US" dirty="0">
                <a:hlinkClick r:id="rId2"/>
              </a:rPr>
              <a:t>https://lincolnmullen.com/projects/slavery/</a:t>
            </a:r>
            <a:endParaRPr lang="en-US" dirty="0"/>
          </a:p>
          <a:p>
            <a:endParaRPr lang="en-US" dirty="0"/>
          </a:p>
        </p:txBody>
      </p:sp>
      <p:pic>
        <p:nvPicPr>
          <p:cNvPr id="5" name="Picture 4" descr="A map of the united states&#10;&#10;Description automatically generated">
            <a:extLst>
              <a:ext uri="{FF2B5EF4-FFF2-40B4-BE49-F238E27FC236}">
                <a16:creationId xmlns:a16="http://schemas.microsoft.com/office/drawing/2014/main" id="{4C0C23DD-91D3-D142-89B3-03F604F58C64}"/>
              </a:ext>
            </a:extLst>
          </p:cNvPr>
          <p:cNvPicPr>
            <a:picLocks noChangeAspect="1"/>
          </p:cNvPicPr>
          <p:nvPr/>
        </p:nvPicPr>
        <p:blipFill rotWithShape="1">
          <a:blip r:embed="rId3"/>
          <a:srcRect l="15297" r="17419" b="2"/>
          <a:stretch/>
        </p:blipFill>
        <p:spPr>
          <a:xfrm>
            <a:off x="4979987" y="540033"/>
            <a:ext cx="6671025" cy="5775279"/>
          </a:xfrm>
          <a:prstGeom prst="rect">
            <a:avLst/>
          </a:prstGeom>
        </p:spPr>
      </p:pic>
    </p:spTree>
    <p:extLst>
      <p:ext uri="{BB962C8B-B14F-4D97-AF65-F5344CB8AC3E}">
        <p14:creationId xmlns:p14="http://schemas.microsoft.com/office/powerpoint/2010/main" val="42284469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DB66C9CD-6BF4-44CA-8078-0BB8190807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27F9166-1B7B-6C43-99AF-3A3E73ED24AE}"/>
              </a:ext>
            </a:extLst>
          </p:cNvPr>
          <p:cNvSpPr>
            <a:spLocks noGrp="1"/>
          </p:cNvSpPr>
          <p:nvPr>
            <p:ph type="title"/>
          </p:nvPr>
        </p:nvSpPr>
        <p:spPr>
          <a:xfrm>
            <a:off x="1080000" y="1011237"/>
            <a:ext cx="6120000" cy="860400"/>
          </a:xfrm>
        </p:spPr>
        <p:txBody>
          <a:bodyPr anchor="b">
            <a:normAutofit/>
          </a:bodyPr>
          <a:lstStyle/>
          <a:p>
            <a:pPr algn="ctr"/>
            <a:r>
              <a:rPr lang="en-US" dirty="0"/>
              <a:t>The North and Abolitionists </a:t>
            </a:r>
          </a:p>
        </p:txBody>
      </p:sp>
      <p:pic>
        <p:nvPicPr>
          <p:cNvPr id="9" name="Picture 8" descr="A picture containing human face, clothing, person, portrait&#10;&#10;Description automatically generated">
            <a:extLst>
              <a:ext uri="{FF2B5EF4-FFF2-40B4-BE49-F238E27FC236}">
                <a16:creationId xmlns:a16="http://schemas.microsoft.com/office/drawing/2014/main" id="{1969C10B-9060-E844-9B5B-4652CAB8E759}"/>
              </a:ext>
            </a:extLst>
          </p:cNvPr>
          <p:cNvPicPr>
            <a:picLocks noChangeAspect="1"/>
          </p:cNvPicPr>
          <p:nvPr/>
        </p:nvPicPr>
        <p:blipFill rotWithShape="1">
          <a:blip r:embed="rId2"/>
          <a:srcRect b="12971"/>
          <a:stretch/>
        </p:blipFill>
        <p:spPr>
          <a:xfrm>
            <a:off x="8357400" y="24217"/>
            <a:ext cx="3862800" cy="2285990"/>
          </a:xfrm>
          <a:prstGeom prst="rect">
            <a:avLst/>
          </a:prstGeom>
        </p:spPr>
      </p:pic>
      <p:cxnSp>
        <p:nvCxnSpPr>
          <p:cNvPr id="16" name="Straight Connector 15">
            <a:extLst>
              <a:ext uri="{FF2B5EF4-FFF2-40B4-BE49-F238E27FC236}">
                <a16:creationId xmlns:a16="http://schemas.microsoft.com/office/drawing/2014/main" id="{77C6DF49-CBE3-4038-AC78-35DE4FD7CE8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70000" y="2310207"/>
            <a:ext cx="54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D4EE185B-4C23-7848-A207-B1275AB725B6}"/>
              </a:ext>
            </a:extLst>
          </p:cNvPr>
          <p:cNvSpPr>
            <a:spLocks noGrp="1"/>
          </p:cNvSpPr>
          <p:nvPr>
            <p:ph idx="1"/>
          </p:nvPr>
        </p:nvSpPr>
        <p:spPr>
          <a:xfrm>
            <a:off x="401729" y="2435910"/>
            <a:ext cx="7415211" cy="3009899"/>
          </a:xfrm>
        </p:spPr>
        <p:txBody>
          <a:bodyPr>
            <a:noAutofit/>
          </a:bodyPr>
          <a:lstStyle/>
          <a:p>
            <a:r>
              <a:rPr lang="en-US" sz="2400" b="1" dirty="0">
                <a:latin typeface="Arial Rounded MT Bold" panose="020F0704030504030204" pitchFamily="34" charset="77"/>
              </a:rPr>
              <a:t>Abolitionists </a:t>
            </a:r>
            <a:r>
              <a:rPr lang="en-US" sz="2400" b="1" dirty="0"/>
              <a:t>are people who sought to bring an </a:t>
            </a:r>
            <a:r>
              <a:rPr lang="en-US" sz="2400" b="1" dirty="0">
                <a:latin typeface="Arial Rounded MT Bold" panose="020F0704030504030204" pitchFamily="34" charset="77"/>
              </a:rPr>
              <a:t>end to slavery in America </a:t>
            </a:r>
            <a:r>
              <a:rPr lang="en-US" sz="2400" b="1" dirty="0"/>
              <a:t>by fully emancipating black slaves. </a:t>
            </a:r>
          </a:p>
          <a:p>
            <a:r>
              <a:rPr lang="en-US" sz="2400" b="1" dirty="0"/>
              <a:t>Abolitionists tended to be </a:t>
            </a:r>
            <a:r>
              <a:rPr lang="en-US" sz="2400" b="1" dirty="0">
                <a:latin typeface="Arial Rounded MT Bold" panose="020F0704030504030204" pitchFamily="34" charset="77"/>
              </a:rPr>
              <a:t>northern white religious  Americans </a:t>
            </a:r>
            <a:r>
              <a:rPr lang="en-US" sz="2400" b="1" dirty="0"/>
              <a:t>and very often </a:t>
            </a:r>
            <a:r>
              <a:rPr lang="en-US" sz="2400" b="1" dirty="0">
                <a:latin typeface="Arial Rounded MT Bold" panose="020F0704030504030204" pitchFamily="34" charset="77"/>
              </a:rPr>
              <a:t>freedmen and freedwomen who escaped from slavery. </a:t>
            </a:r>
          </a:p>
          <a:p>
            <a:endParaRPr lang="en-US" sz="2400" b="1" dirty="0"/>
          </a:p>
        </p:txBody>
      </p:sp>
      <p:pic>
        <p:nvPicPr>
          <p:cNvPr id="5" name="Picture 4" descr="A picture containing human face, clothing, portrait, person&#10;&#10;Description automatically generated">
            <a:extLst>
              <a:ext uri="{FF2B5EF4-FFF2-40B4-BE49-F238E27FC236}">
                <a16:creationId xmlns:a16="http://schemas.microsoft.com/office/drawing/2014/main" id="{B707C614-69E9-B64E-8E61-5B90FD7AC605}"/>
              </a:ext>
            </a:extLst>
          </p:cNvPr>
          <p:cNvPicPr>
            <a:picLocks noChangeAspect="1"/>
          </p:cNvPicPr>
          <p:nvPr/>
        </p:nvPicPr>
        <p:blipFill rotWithShape="1">
          <a:blip r:embed="rId3"/>
          <a:srcRect t="14250" r="1" b="40626"/>
          <a:stretch/>
        </p:blipFill>
        <p:spPr>
          <a:xfrm>
            <a:off x="8329200" y="2286000"/>
            <a:ext cx="3862800" cy="2286000"/>
          </a:xfrm>
          <a:prstGeom prst="rect">
            <a:avLst/>
          </a:prstGeom>
        </p:spPr>
      </p:pic>
      <p:pic>
        <p:nvPicPr>
          <p:cNvPr id="7" name="Picture 6" descr="A person sitting in a chair&#10;&#10;Description automatically generated with medium confidence">
            <a:extLst>
              <a:ext uri="{FF2B5EF4-FFF2-40B4-BE49-F238E27FC236}">
                <a16:creationId xmlns:a16="http://schemas.microsoft.com/office/drawing/2014/main" id="{D7798A8F-771B-7948-9794-B329E4D7FE51}"/>
              </a:ext>
            </a:extLst>
          </p:cNvPr>
          <p:cNvPicPr>
            <a:picLocks noChangeAspect="1"/>
          </p:cNvPicPr>
          <p:nvPr/>
        </p:nvPicPr>
        <p:blipFill rotWithShape="1">
          <a:blip r:embed="rId4"/>
          <a:srcRect t="16316" r="2" b="49064"/>
          <a:stretch/>
        </p:blipFill>
        <p:spPr>
          <a:xfrm>
            <a:off x="8329200" y="4572000"/>
            <a:ext cx="3862800" cy="2286000"/>
          </a:xfrm>
          <a:prstGeom prst="rect">
            <a:avLst/>
          </a:prstGeom>
        </p:spPr>
      </p:pic>
      <p:sp>
        <p:nvSpPr>
          <p:cNvPr id="10" name="TextBox 9">
            <a:extLst>
              <a:ext uri="{FF2B5EF4-FFF2-40B4-BE49-F238E27FC236}">
                <a16:creationId xmlns:a16="http://schemas.microsoft.com/office/drawing/2014/main" id="{06E72710-43AE-C74F-8EE7-D04B490630C5}"/>
              </a:ext>
            </a:extLst>
          </p:cNvPr>
          <p:cNvSpPr txBox="1"/>
          <p:nvPr/>
        </p:nvSpPr>
        <p:spPr>
          <a:xfrm>
            <a:off x="975319" y="5884380"/>
            <a:ext cx="6329362" cy="923330"/>
          </a:xfrm>
          <a:prstGeom prst="rect">
            <a:avLst/>
          </a:prstGeom>
          <a:noFill/>
        </p:spPr>
        <p:txBody>
          <a:bodyPr wrap="square" rtlCol="0">
            <a:spAutoFit/>
          </a:bodyPr>
          <a:lstStyle/>
          <a:p>
            <a:r>
              <a:rPr lang="en-US" dirty="0">
                <a:latin typeface="Arial Rounded MT Bold" panose="020F0704030504030204" pitchFamily="34" charset="77"/>
              </a:rPr>
              <a:t>Top to Bottom: Sojourner Truth (</a:t>
            </a:r>
            <a:r>
              <a:rPr lang="en-US" b="0" i="0" u="none" strike="noStrike" dirty="0">
                <a:effectLst/>
                <a:latin typeface="Arial Rounded MT Bold" panose="020F0704030504030204" pitchFamily="34" charset="77"/>
              </a:rPr>
              <a:t>1797-1883); William Lloyd Garrison (1805-1879); Frederick Douglass (1818-1895)</a:t>
            </a:r>
            <a:endParaRPr lang="en-US" dirty="0">
              <a:latin typeface="Arial Rounded MT Bold" panose="020F0704030504030204" pitchFamily="34" charset="77"/>
            </a:endParaRPr>
          </a:p>
        </p:txBody>
      </p:sp>
    </p:spTree>
    <p:extLst>
      <p:ext uri="{BB962C8B-B14F-4D97-AF65-F5344CB8AC3E}">
        <p14:creationId xmlns:p14="http://schemas.microsoft.com/office/powerpoint/2010/main" val="16180009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1AEB7F98-32EC-40D3-89EE-C843302316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DE7BE1F-20D4-984F-8795-58F5F32CF1EF}"/>
              </a:ext>
            </a:extLst>
          </p:cNvPr>
          <p:cNvSpPr>
            <a:spLocks noGrp="1"/>
          </p:cNvSpPr>
          <p:nvPr>
            <p:ph type="title"/>
          </p:nvPr>
        </p:nvSpPr>
        <p:spPr>
          <a:xfrm>
            <a:off x="560387" y="299386"/>
            <a:ext cx="3884962" cy="1331604"/>
          </a:xfrm>
        </p:spPr>
        <p:txBody>
          <a:bodyPr anchor="b">
            <a:normAutofit/>
          </a:bodyPr>
          <a:lstStyle/>
          <a:p>
            <a:pPr algn="ctr"/>
            <a:r>
              <a:rPr lang="en-US" dirty="0"/>
              <a:t>Abolitionists And the North</a:t>
            </a:r>
          </a:p>
        </p:txBody>
      </p:sp>
      <p:cxnSp>
        <p:nvCxnSpPr>
          <p:cNvPr id="19" name="Straight Connector 18">
            <a:extLst>
              <a:ext uri="{FF2B5EF4-FFF2-40B4-BE49-F238E27FC236}">
                <a16:creationId xmlns:a16="http://schemas.microsoft.com/office/drawing/2014/main" id="{77C6DF49-CBE3-4038-AC78-35DE4FD7CE8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13469" y="2310207"/>
            <a:ext cx="54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B60C1438-DE23-D146-B594-6E3F52D575DF}"/>
              </a:ext>
            </a:extLst>
          </p:cNvPr>
          <p:cNvSpPr>
            <a:spLocks noGrp="1"/>
          </p:cNvSpPr>
          <p:nvPr>
            <p:ph idx="1"/>
          </p:nvPr>
        </p:nvSpPr>
        <p:spPr>
          <a:xfrm>
            <a:off x="346025" y="1946878"/>
            <a:ext cx="4814888" cy="4641874"/>
          </a:xfrm>
        </p:spPr>
        <p:txBody>
          <a:bodyPr>
            <a:normAutofit/>
          </a:bodyPr>
          <a:lstStyle/>
          <a:p>
            <a:pPr marL="0" indent="0">
              <a:lnSpc>
                <a:spcPct val="115000"/>
              </a:lnSpc>
              <a:buNone/>
            </a:pPr>
            <a:r>
              <a:rPr lang="en-US" sz="2400" b="1" dirty="0">
                <a:latin typeface="Arial Rounded MT Bold" panose="020F0704030504030204" pitchFamily="34" charset="77"/>
              </a:rPr>
              <a:t>In 1820 the Missouri Compromise </a:t>
            </a:r>
            <a:r>
              <a:rPr lang="en-US" sz="2400" b="1" dirty="0"/>
              <a:t>was created to establish which parts of the U.S. free states and which had slavery as the U.S. expanded West. With this compromise it was also established that states </a:t>
            </a:r>
            <a:r>
              <a:rPr lang="en-US" sz="2400" b="1" dirty="0">
                <a:latin typeface="Arial Rounded MT Bold" panose="020F0704030504030204" pitchFamily="34" charset="77"/>
              </a:rPr>
              <a:t>above the Mason Dixon Line were “free states”</a:t>
            </a:r>
            <a:r>
              <a:rPr lang="en-US" sz="2400" b="1" dirty="0"/>
              <a:t> where slavery was not practiced and below were slave territories. </a:t>
            </a:r>
          </a:p>
          <a:p>
            <a:pPr marL="0" indent="0">
              <a:lnSpc>
                <a:spcPct val="115000"/>
              </a:lnSpc>
              <a:buNone/>
            </a:pPr>
            <a:endParaRPr lang="en-US" sz="1700" b="1" dirty="0"/>
          </a:p>
          <a:p>
            <a:pPr>
              <a:lnSpc>
                <a:spcPct val="115000"/>
              </a:lnSpc>
            </a:pPr>
            <a:endParaRPr lang="en-US" sz="1700" b="1" dirty="0"/>
          </a:p>
        </p:txBody>
      </p:sp>
      <p:sp>
        <p:nvSpPr>
          <p:cNvPr id="21" name="Rectangle 20">
            <a:extLst>
              <a:ext uri="{FF2B5EF4-FFF2-40B4-BE49-F238E27FC236}">
                <a16:creationId xmlns:a16="http://schemas.microsoft.com/office/drawing/2014/main" id="{DAD9000E-708C-464D-A86F-4ABE391B6B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6337" y="0"/>
            <a:ext cx="7205663" cy="6858000"/>
          </a:xfrm>
          <a:prstGeom prst="rect">
            <a:avLst/>
          </a:prstGeom>
          <a:solidFill>
            <a:schemeClr val="bg1">
              <a:alpha val="2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alpha val="20000"/>
                </a:schemeClr>
              </a:solidFill>
            </a:endParaRPr>
          </a:p>
        </p:txBody>
      </p:sp>
      <p:pic>
        <p:nvPicPr>
          <p:cNvPr id="5" name="Picture 4" descr="A map of the united states&#10;&#10;Description automatically generated">
            <a:extLst>
              <a:ext uri="{FF2B5EF4-FFF2-40B4-BE49-F238E27FC236}">
                <a16:creationId xmlns:a16="http://schemas.microsoft.com/office/drawing/2014/main" id="{3035C714-E11F-5742-9426-5607F61BC28F}"/>
              </a:ext>
            </a:extLst>
          </p:cNvPr>
          <p:cNvPicPr>
            <a:picLocks noChangeAspect="1"/>
          </p:cNvPicPr>
          <p:nvPr/>
        </p:nvPicPr>
        <p:blipFill rotWithShape="1">
          <a:blip r:embed="rId2"/>
          <a:srcRect l="66" r="12722" b="-2"/>
          <a:stretch/>
        </p:blipFill>
        <p:spPr>
          <a:xfrm>
            <a:off x="5537200" y="781236"/>
            <a:ext cx="6113812" cy="5292872"/>
          </a:xfrm>
          <a:prstGeom prst="rect">
            <a:avLst/>
          </a:prstGeom>
        </p:spPr>
      </p:pic>
    </p:spTree>
    <p:extLst>
      <p:ext uri="{BB962C8B-B14F-4D97-AF65-F5344CB8AC3E}">
        <p14:creationId xmlns:p14="http://schemas.microsoft.com/office/powerpoint/2010/main" val="34330372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A49BFB-0CC5-1948-92EB-F300189AF6BC}"/>
              </a:ext>
            </a:extLst>
          </p:cNvPr>
          <p:cNvSpPr>
            <a:spLocks noGrp="1"/>
          </p:cNvSpPr>
          <p:nvPr>
            <p:ph type="title"/>
          </p:nvPr>
        </p:nvSpPr>
        <p:spPr>
          <a:xfrm>
            <a:off x="721519" y="668338"/>
            <a:ext cx="7100887" cy="655637"/>
          </a:xfrm>
        </p:spPr>
        <p:txBody>
          <a:bodyPr>
            <a:normAutofit fontScale="90000"/>
          </a:bodyPr>
          <a:lstStyle/>
          <a:p>
            <a:r>
              <a:rPr lang="en-US" dirty="0"/>
              <a:t>Abolitionism to Civil Back to Harriet Jacobs </a:t>
            </a:r>
          </a:p>
        </p:txBody>
      </p:sp>
      <p:sp>
        <p:nvSpPr>
          <p:cNvPr id="3" name="Content Placeholder 2">
            <a:extLst>
              <a:ext uri="{FF2B5EF4-FFF2-40B4-BE49-F238E27FC236}">
                <a16:creationId xmlns:a16="http://schemas.microsoft.com/office/drawing/2014/main" id="{5573DFFE-F005-D246-B08D-84BB584C645E}"/>
              </a:ext>
            </a:extLst>
          </p:cNvPr>
          <p:cNvSpPr>
            <a:spLocks noGrp="1"/>
          </p:cNvSpPr>
          <p:nvPr>
            <p:ph idx="1"/>
          </p:nvPr>
        </p:nvSpPr>
        <p:spPr>
          <a:xfrm>
            <a:off x="471488" y="1790700"/>
            <a:ext cx="6958012" cy="4752975"/>
          </a:xfrm>
        </p:spPr>
        <p:txBody>
          <a:bodyPr>
            <a:normAutofit fontScale="92500" lnSpcReduction="10000"/>
          </a:bodyPr>
          <a:lstStyle/>
          <a:p>
            <a:r>
              <a:rPr lang="en-US" sz="2000" b="1" dirty="0"/>
              <a:t>The movement began as early as 1816 gained momentum in the 1830s when Great Britain abolished slavery. In the United </a:t>
            </a:r>
            <a:r>
              <a:rPr lang="en-US" b="1" dirty="0"/>
              <a:t>S</a:t>
            </a:r>
            <a:r>
              <a:rPr lang="en-US" sz="2000" b="1" dirty="0"/>
              <a:t>tates, slavery became a increasing pressing issue leading up to the Civil War.</a:t>
            </a:r>
          </a:p>
          <a:p>
            <a:r>
              <a:rPr lang="en-US" b="1" dirty="0"/>
              <a:t>The </a:t>
            </a:r>
            <a:r>
              <a:rPr lang="en-US" b="1" dirty="0">
                <a:latin typeface="Arial Rounded MT Bold" panose="020F0704030504030204" pitchFamily="34" charset="77"/>
              </a:rPr>
              <a:t>Missouri Compromise 1820</a:t>
            </a:r>
            <a:r>
              <a:rPr lang="en-US" b="1" dirty="0"/>
              <a:t> raised tensions between the North and the South, creating limits on slavery even as it expanded into new territories. </a:t>
            </a:r>
          </a:p>
          <a:p>
            <a:r>
              <a:rPr lang="en-US" sz="2000" b="1" dirty="0"/>
              <a:t>The </a:t>
            </a:r>
            <a:r>
              <a:rPr lang="en-US" sz="2000" b="1" dirty="0">
                <a:latin typeface="Arial Rounded MT Bold" panose="020F0704030504030204" pitchFamily="34" charset="77"/>
              </a:rPr>
              <a:t>Fugitive Slave Act of 1850</a:t>
            </a:r>
            <a:r>
              <a:rPr lang="en-US" sz="2000" b="1" dirty="0"/>
              <a:t>, which require</a:t>
            </a:r>
            <a:r>
              <a:rPr lang="en-US" b="1" dirty="0"/>
              <a:t>d that U.S. citizens to return escape slave brought tensions to an all time high,.</a:t>
            </a:r>
            <a:endParaRPr lang="en-US" b="1" dirty="0">
              <a:latin typeface="Arial Rounded MT Bold" panose="020F0704030504030204" pitchFamily="34" charset="77"/>
            </a:endParaRPr>
          </a:p>
          <a:p>
            <a:r>
              <a:rPr lang="en-US" b="1" dirty="0">
                <a:latin typeface="Arial Rounded MT Bold" panose="020F0704030504030204" pitchFamily="34" charset="77"/>
              </a:rPr>
              <a:t>In the chat: Why do you think the Fugitive Slave Act exacerbated tension around slavery amongst American Citizens?</a:t>
            </a:r>
            <a:endParaRPr lang="en-US" b="1" dirty="0"/>
          </a:p>
          <a:p>
            <a:endParaRPr lang="en-US" b="1" dirty="0"/>
          </a:p>
        </p:txBody>
      </p:sp>
      <p:pic>
        <p:nvPicPr>
          <p:cNvPr id="5" name="Picture 4" descr="A close-up of a book&#10;&#10;Description automatically generated with medium confidence">
            <a:extLst>
              <a:ext uri="{FF2B5EF4-FFF2-40B4-BE49-F238E27FC236}">
                <a16:creationId xmlns:a16="http://schemas.microsoft.com/office/drawing/2014/main" id="{5BEAB131-0305-7F4D-871D-DE1E341665E9}"/>
              </a:ext>
            </a:extLst>
          </p:cNvPr>
          <p:cNvPicPr>
            <a:picLocks noChangeAspect="1"/>
          </p:cNvPicPr>
          <p:nvPr/>
        </p:nvPicPr>
        <p:blipFill rotWithShape="1">
          <a:blip r:embed="rId2"/>
          <a:srcRect t="5788" b="8588"/>
          <a:stretch/>
        </p:blipFill>
        <p:spPr>
          <a:xfrm>
            <a:off x="7822406" y="414338"/>
            <a:ext cx="3898106" cy="6129337"/>
          </a:xfrm>
          <a:prstGeom prst="rect">
            <a:avLst/>
          </a:prstGeom>
        </p:spPr>
      </p:pic>
    </p:spTree>
    <p:extLst>
      <p:ext uri="{BB962C8B-B14F-4D97-AF65-F5344CB8AC3E}">
        <p14:creationId xmlns:p14="http://schemas.microsoft.com/office/powerpoint/2010/main" val="36096255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0FD44C-4128-974D-B528-54E7D4CBBC45}"/>
              </a:ext>
            </a:extLst>
          </p:cNvPr>
          <p:cNvSpPr>
            <a:spLocks noGrp="1"/>
          </p:cNvSpPr>
          <p:nvPr>
            <p:ph type="title"/>
          </p:nvPr>
        </p:nvSpPr>
        <p:spPr>
          <a:xfrm>
            <a:off x="1079500" y="1011238"/>
            <a:ext cx="6364288" cy="655637"/>
          </a:xfrm>
        </p:spPr>
        <p:txBody>
          <a:bodyPr>
            <a:normAutofit fontScale="90000"/>
          </a:bodyPr>
          <a:lstStyle/>
          <a:p>
            <a:r>
              <a:rPr lang="en-US" dirty="0"/>
              <a:t>Tension and Timing…Looking at the title page again</a:t>
            </a:r>
          </a:p>
        </p:txBody>
      </p:sp>
      <p:sp>
        <p:nvSpPr>
          <p:cNvPr id="3" name="Content Placeholder 2">
            <a:extLst>
              <a:ext uri="{FF2B5EF4-FFF2-40B4-BE49-F238E27FC236}">
                <a16:creationId xmlns:a16="http://schemas.microsoft.com/office/drawing/2014/main" id="{55673921-1013-054C-A643-F2DB773B29E4}"/>
              </a:ext>
            </a:extLst>
          </p:cNvPr>
          <p:cNvSpPr>
            <a:spLocks noGrp="1"/>
          </p:cNvSpPr>
          <p:nvPr>
            <p:ph idx="1"/>
          </p:nvPr>
        </p:nvSpPr>
        <p:spPr>
          <a:xfrm>
            <a:off x="1079500" y="2390776"/>
            <a:ext cx="4206875" cy="1638300"/>
          </a:xfrm>
        </p:spPr>
        <p:txBody>
          <a:bodyPr/>
          <a:lstStyle/>
          <a:p>
            <a:pPr marL="0" indent="0">
              <a:buNone/>
            </a:pPr>
            <a:r>
              <a:rPr lang="en-US" b="1" dirty="0">
                <a:latin typeface="Arial Rounded MT Bold" panose="020F0704030504030204" pitchFamily="34" charset="77"/>
              </a:rPr>
              <a:t>The Civil War takes place from 1861 to 1865…</a:t>
            </a:r>
          </a:p>
          <a:p>
            <a:pPr marL="0" indent="0">
              <a:buNone/>
            </a:pPr>
            <a:endParaRPr lang="en-US" dirty="0"/>
          </a:p>
        </p:txBody>
      </p:sp>
      <p:pic>
        <p:nvPicPr>
          <p:cNvPr id="4" name="Picture 3" descr="A close-up of a book&#10;&#10;Description automatically generated with medium confidence">
            <a:extLst>
              <a:ext uri="{FF2B5EF4-FFF2-40B4-BE49-F238E27FC236}">
                <a16:creationId xmlns:a16="http://schemas.microsoft.com/office/drawing/2014/main" id="{0EEE2E38-E3FB-D14C-92CD-9035A460F848}"/>
              </a:ext>
            </a:extLst>
          </p:cNvPr>
          <p:cNvPicPr>
            <a:picLocks noChangeAspect="1"/>
          </p:cNvPicPr>
          <p:nvPr/>
        </p:nvPicPr>
        <p:blipFill rotWithShape="1">
          <a:blip r:embed="rId2"/>
          <a:srcRect t="5788" b="8588"/>
          <a:stretch/>
        </p:blipFill>
        <p:spPr>
          <a:xfrm>
            <a:off x="7309247" y="357187"/>
            <a:ext cx="4012406" cy="6309061"/>
          </a:xfrm>
          <a:prstGeom prst="rect">
            <a:avLst/>
          </a:prstGeom>
        </p:spPr>
      </p:pic>
      <p:sp>
        <p:nvSpPr>
          <p:cNvPr id="5" name="Donut 4">
            <a:extLst>
              <a:ext uri="{FF2B5EF4-FFF2-40B4-BE49-F238E27FC236}">
                <a16:creationId xmlns:a16="http://schemas.microsoft.com/office/drawing/2014/main" id="{FB92F5A2-BB03-8949-A964-BB01DF9A36ED}"/>
              </a:ext>
            </a:extLst>
          </p:cNvPr>
          <p:cNvSpPr/>
          <p:nvPr/>
        </p:nvSpPr>
        <p:spPr>
          <a:xfrm>
            <a:off x="8943975" y="6029325"/>
            <a:ext cx="742950" cy="471488"/>
          </a:xfrm>
          <a:prstGeom prst="don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1086827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theme/theme1.xml><?xml version="1.0" encoding="utf-8"?>
<a:theme xmlns:a="http://schemas.openxmlformats.org/drawingml/2006/main" name="LeafVTI">
  <a:themeElements>
    <a:clrScheme name="Leaf">
      <a:dk1>
        <a:sysClr val="windowText" lastClr="000000"/>
      </a:dk1>
      <a:lt1>
        <a:sysClr val="window" lastClr="FFFFFF"/>
      </a:lt1>
      <a:dk2>
        <a:srgbClr val="732124"/>
      </a:dk2>
      <a:lt2>
        <a:srgbClr val="F0EDE5"/>
      </a:lt2>
      <a:accent1>
        <a:srgbClr val="D34817"/>
      </a:accent1>
      <a:accent2>
        <a:srgbClr val="A68D65"/>
      </a:accent2>
      <a:accent3>
        <a:srgbClr val="728377"/>
      </a:accent3>
      <a:accent4>
        <a:srgbClr val="B4797B"/>
      </a:accent4>
      <a:accent5>
        <a:srgbClr val="CE8439"/>
      </a:accent5>
      <a:accent6>
        <a:srgbClr val="CF3A2A"/>
      </a:accent6>
      <a:hlink>
        <a:srgbClr val="D06853"/>
      </a:hlink>
      <a:folHlink>
        <a:srgbClr val="B67779"/>
      </a:folHlink>
    </a:clrScheme>
    <a:fontScheme name="Leaf">
      <a:majorFont>
        <a:latin typeface="Rockwell Nova Light"/>
        <a:ea typeface=""/>
        <a:cs typeface=""/>
      </a:majorFont>
      <a:minorFont>
        <a:latin typeface="Avenir Next LT Pro Light"/>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eafVTI" id="{AD13D32C-3873-4EF1-A28C-5D0E64FF0913}" vid="{0D2E0FD0-9C17-4337-BD21-33917FC300A9}"/>
    </a:ext>
  </a:extLst>
</a:theme>
</file>

<file path=docProps/app.xml><?xml version="1.0" encoding="utf-8"?>
<Properties xmlns="http://schemas.openxmlformats.org/officeDocument/2006/extended-properties" xmlns:vt="http://schemas.openxmlformats.org/officeDocument/2006/docPropsVTypes">
  <TotalTime>6686</TotalTime>
  <Words>3254</Words>
  <Application>Microsoft Macintosh PowerPoint</Application>
  <PresentationFormat>Widescreen</PresentationFormat>
  <Paragraphs>111</Paragraphs>
  <Slides>41</Slides>
  <Notes>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41</vt:i4>
      </vt:variant>
    </vt:vector>
  </HeadingPairs>
  <TitlesOfParts>
    <vt:vector size="52" baseType="lpstr">
      <vt:lpstr>-webkit-standard</vt:lpstr>
      <vt:lpstr>Arial</vt:lpstr>
      <vt:lpstr>Arial Rounded MT Bold</vt:lpstr>
      <vt:lpstr>Avenir Next LT Pro Light</vt:lpstr>
      <vt:lpstr>Bell MT</vt:lpstr>
      <vt:lpstr>Bookman Old Style</vt:lpstr>
      <vt:lpstr>Libre Baskerville</vt:lpstr>
      <vt:lpstr>Rockwell Nova Light</vt:lpstr>
      <vt:lpstr>Times New Roman</vt:lpstr>
      <vt:lpstr>Wingdings</vt:lpstr>
      <vt:lpstr>LeafVTI</vt:lpstr>
      <vt:lpstr>Incidents in the Life of a Slave Girl (1861)</vt:lpstr>
      <vt:lpstr>Slave Narratives  authorship and audience </vt:lpstr>
      <vt:lpstr>PowerPoint Presentation</vt:lpstr>
      <vt:lpstr>Some Context on Slavery </vt:lpstr>
      <vt:lpstr>As the United states Expanded so Did slavery and opposition</vt:lpstr>
      <vt:lpstr>The North and Abolitionists </vt:lpstr>
      <vt:lpstr>Abolitionists And the North</vt:lpstr>
      <vt:lpstr>Abolitionism to Civil Back to Harriet Jacobs </vt:lpstr>
      <vt:lpstr>Tension and Timing…Looking at the title page again</vt:lpstr>
      <vt:lpstr>Traits of a Slave Narrative </vt:lpstr>
      <vt:lpstr>PowerPoint Presentation</vt:lpstr>
      <vt:lpstr>Incidents in the Life of a Slave Girl (1861)  by Harriet Jacobs</vt:lpstr>
      <vt:lpstr>Ethos :another way to think about Authorship and audience</vt:lpstr>
      <vt:lpstr>How Does Harriet Jacobs Establish her Ethos?</vt:lpstr>
      <vt:lpstr>PowerPoint Presentation</vt:lpstr>
      <vt:lpstr>PowerPoint Presentation</vt:lpstr>
      <vt:lpstr>Ethos in the slave narrative persuading readers</vt:lpstr>
      <vt:lpstr>A little Review of North Versus South</vt:lpstr>
      <vt:lpstr>Abolitionists And the North</vt:lpstr>
      <vt:lpstr>How might the following Passage impact Northerners?</vt:lpstr>
      <vt:lpstr>VII. What Slaves Are Taught to think of the North</vt:lpstr>
      <vt:lpstr>VII. What Slaves Are Taught to think of the North</vt:lpstr>
      <vt:lpstr>How might these Passage impact Northerners?</vt:lpstr>
      <vt:lpstr>VII. What Slaves Are Taught to think of the North</vt:lpstr>
      <vt:lpstr>Remember the Fugitive Slave Law (1850)?</vt:lpstr>
      <vt:lpstr>What do You notice about Gender Or Religion?</vt:lpstr>
      <vt:lpstr>Use of Rhetorical Questions and “you”</vt:lpstr>
      <vt:lpstr>Incidents in the Life of a Slave Girl by Harriet Jacobs</vt:lpstr>
      <vt:lpstr>“I Was born…”</vt:lpstr>
      <vt:lpstr>The Social Death of the Slave</vt:lpstr>
      <vt:lpstr>Group Work </vt:lpstr>
      <vt:lpstr>Cult of True Womanhood: Tyrone </vt:lpstr>
      <vt:lpstr>Cult of True Womanhood: Nazia </vt:lpstr>
      <vt:lpstr>Cult of True Womanhood: Marine </vt:lpstr>
      <vt:lpstr>What does Love become When you do not Own your Body?</vt:lpstr>
      <vt:lpstr>VII. The Lover</vt:lpstr>
      <vt:lpstr>Related to “VII. the Lover”…thinking about Black Boyhood and Manhood</vt:lpstr>
      <vt:lpstr>Related to the Lover…thinking about Black Boyhood and Manhood</vt:lpstr>
      <vt:lpstr>What does “Akin to Freedom” Mean?</vt:lpstr>
      <vt:lpstr>PowerPoint Presentation</vt:lpstr>
      <vt:lpstr>“XXI. Loophole of Retreat”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Incidents in the Life of a Slave Girl (1861)</dc:title>
  <dc:creator>Erica Richardson</dc:creator>
  <cp:lastModifiedBy>Erica Richardson</cp:lastModifiedBy>
  <cp:revision>30</cp:revision>
  <dcterms:created xsi:type="dcterms:W3CDTF">2023-06-12T13:06:43Z</dcterms:created>
  <dcterms:modified xsi:type="dcterms:W3CDTF">2023-06-18T00:13:39Z</dcterms:modified>
</cp:coreProperties>
</file>